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8"/>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9144000" cy="6858000" type="screen4x3"/>
  <p:notesSz cx="6797675" cy="9874250"/>
  <p:defaultTextStyle>
    <a:defPPr>
      <a:defRPr lang="zh-CN"/>
    </a:defPPr>
    <a:lvl1pPr algn="ctr" rtl="0" fontAlgn="base">
      <a:spcBef>
        <a:spcPct val="0"/>
      </a:spcBef>
      <a:spcAft>
        <a:spcPct val="0"/>
      </a:spcAft>
      <a:defRPr kern="1200">
        <a:solidFill>
          <a:schemeClr val="tx1"/>
        </a:solidFill>
        <a:latin typeface="Times New Roman" pitchFamily="18" charset="0"/>
        <a:ea typeface="宋体"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charset="-122"/>
        <a:cs typeface="+mn-cs"/>
      </a:defRPr>
    </a:lvl5pPr>
    <a:lvl6pPr marL="2286000" algn="l" defTabSz="914400" rtl="0" eaLnBrk="1" latinLnBrk="0" hangingPunct="1">
      <a:defRPr kern="1200">
        <a:solidFill>
          <a:schemeClr val="tx1"/>
        </a:solidFill>
        <a:latin typeface="Times New Roman" pitchFamily="18" charset="0"/>
        <a:ea typeface="宋体" charset="-122"/>
        <a:cs typeface="+mn-cs"/>
      </a:defRPr>
    </a:lvl6pPr>
    <a:lvl7pPr marL="2743200" algn="l" defTabSz="914400" rtl="0" eaLnBrk="1" latinLnBrk="0" hangingPunct="1">
      <a:defRPr kern="1200">
        <a:solidFill>
          <a:schemeClr val="tx1"/>
        </a:solidFill>
        <a:latin typeface="Times New Roman" pitchFamily="18" charset="0"/>
        <a:ea typeface="宋体" charset="-122"/>
        <a:cs typeface="+mn-cs"/>
      </a:defRPr>
    </a:lvl7pPr>
    <a:lvl8pPr marL="3200400" algn="l" defTabSz="914400" rtl="0" eaLnBrk="1" latinLnBrk="0" hangingPunct="1">
      <a:defRPr kern="1200">
        <a:solidFill>
          <a:schemeClr val="tx1"/>
        </a:solidFill>
        <a:latin typeface="Times New Roman" pitchFamily="18" charset="0"/>
        <a:ea typeface="宋体" charset="-122"/>
        <a:cs typeface="+mn-cs"/>
      </a:defRPr>
    </a:lvl8pPr>
    <a:lvl9pPr marL="3657600" algn="l" defTabSz="914400" rtl="0" eaLnBrk="1" latinLnBrk="0" hangingPunct="1">
      <a:defRPr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AD2"/>
    <a:srgbClr val="A0255F"/>
    <a:srgbClr val="DEF1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8"/>
    <p:restoredTop sz="94714"/>
  </p:normalViewPr>
  <p:slideViewPr>
    <p:cSldViewPr snapToGrid="0" snapToObjects="1">
      <p:cViewPr varScale="1">
        <p:scale>
          <a:sx n="90" d="100"/>
          <a:sy n="90" d="100"/>
        </p:scale>
        <p:origin x="200" y="15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Trace</c:v>
                </c:pt>
              </c:strCache>
            </c:strRef>
          </c:tx>
          <c:spPr>
            <a:solidFill>
              <a:srgbClr val="A0255F"/>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Sheet1!$B$2:$B$7</c:f>
              <c:numCache>
                <c:formatCode>General</c:formatCode>
                <c:ptCount val="6"/>
                <c:pt idx="0">
                  <c:v>0</c:v>
                </c:pt>
                <c:pt idx="1">
                  <c:v>0</c:v>
                </c:pt>
                <c:pt idx="2">
                  <c:v>3</c:v>
                </c:pt>
                <c:pt idx="3">
                  <c:v>2</c:v>
                </c:pt>
                <c:pt idx="4">
                  <c:v>3</c:v>
                </c:pt>
                <c:pt idx="5">
                  <c:v>1</c:v>
                </c:pt>
              </c:numCache>
            </c:numRef>
          </c:val>
          <c:extLst>
            <c:ext xmlns:c16="http://schemas.microsoft.com/office/drawing/2014/chart" uri="{C3380CC4-5D6E-409C-BE32-E72D297353CC}">
              <c16:uniqueId val="{00000000-B5A3-A649-9701-CE19C5013A83}"/>
            </c:ext>
          </c:extLst>
        </c:ser>
        <c:ser>
          <c:idx val="1"/>
          <c:order val="1"/>
          <c:tx>
            <c:strRef>
              <c:f>Sheet1!$C$1</c:f>
              <c:strCache>
                <c:ptCount val="1"/>
                <c:pt idx="0">
                  <c:v>Dependency</c:v>
                </c:pt>
              </c:strCache>
            </c:strRef>
          </c:tx>
          <c:spPr>
            <a:solidFill>
              <a:srgbClr val="DEF1F7"/>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Sheet1!$C$2:$C$7</c:f>
              <c:numCache>
                <c:formatCode>General</c:formatCode>
                <c:ptCount val="6"/>
                <c:pt idx="0">
                  <c:v>3</c:v>
                </c:pt>
                <c:pt idx="1">
                  <c:v>1</c:v>
                </c:pt>
                <c:pt idx="2">
                  <c:v>6</c:v>
                </c:pt>
                <c:pt idx="3">
                  <c:v>5</c:v>
                </c:pt>
                <c:pt idx="4">
                  <c:v>3</c:v>
                </c:pt>
                <c:pt idx="5">
                  <c:v>0</c:v>
                </c:pt>
              </c:numCache>
            </c:numRef>
          </c:val>
          <c:extLst>
            <c:ext xmlns:c16="http://schemas.microsoft.com/office/drawing/2014/chart" uri="{C3380CC4-5D6E-409C-BE32-E72D297353CC}">
              <c16:uniqueId val="{00000001-B5A3-A649-9701-CE19C5013A83}"/>
            </c:ext>
          </c:extLst>
        </c:ser>
        <c:ser>
          <c:idx val="2"/>
          <c:order val="2"/>
          <c:tx>
            <c:strRef>
              <c:f>Sheet1!$D$1</c:f>
              <c:strCache>
                <c:ptCount val="1"/>
                <c:pt idx="0">
                  <c:v>Both</c:v>
                </c:pt>
              </c:strCache>
            </c:strRef>
          </c:tx>
          <c:spPr>
            <a:solidFill>
              <a:srgbClr val="FEFAD2"/>
            </a:solidFill>
            <a:ln>
              <a:solidFill>
                <a:schemeClr val="tx2">
                  <a:lumMod val="95000"/>
                  <a:lumOff val="5000"/>
                </a:schemeClr>
              </a:solidFill>
            </a:ln>
            <a:effectLst/>
          </c:spPr>
          <c:invertIfNegative val="0"/>
          <c:cat>
            <c:strRef>
              <c:f>Sheet1!$A$2:$A$7</c:f>
              <c:strCache>
                <c:ptCount val="6"/>
                <c:pt idx="0">
                  <c:v>-2000</c:v>
                </c:pt>
                <c:pt idx="1">
                  <c:v>2001-2003</c:v>
                </c:pt>
                <c:pt idx="2">
                  <c:v>2004-2006</c:v>
                </c:pt>
                <c:pt idx="3">
                  <c:v>2007-2009</c:v>
                </c:pt>
                <c:pt idx="4">
                  <c:v>2010-2012</c:v>
                </c:pt>
                <c:pt idx="5">
                  <c:v>2013-2015</c:v>
                </c:pt>
              </c:strCache>
            </c:strRef>
          </c:cat>
          <c:val>
            <c:numRef>
              <c:f>Sheet1!$D$2:$D$7</c:f>
              <c:numCache>
                <c:formatCode>General</c:formatCode>
                <c:ptCount val="6"/>
                <c:pt idx="0">
                  <c:v>0</c:v>
                </c:pt>
                <c:pt idx="1">
                  <c:v>0</c:v>
                </c:pt>
                <c:pt idx="2">
                  <c:v>1</c:v>
                </c:pt>
                <c:pt idx="3">
                  <c:v>0</c:v>
                </c:pt>
                <c:pt idx="4">
                  <c:v>0</c:v>
                </c:pt>
                <c:pt idx="5">
                  <c:v>0</c:v>
                </c:pt>
              </c:numCache>
            </c:numRef>
          </c:val>
          <c:extLst>
            <c:ext xmlns:c16="http://schemas.microsoft.com/office/drawing/2014/chart" uri="{C3380CC4-5D6E-409C-BE32-E72D297353CC}">
              <c16:uniqueId val="{00000002-B5A3-A649-9701-CE19C5013A83}"/>
            </c:ext>
          </c:extLst>
        </c:ser>
        <c:dLbls>
          <c:showLegendKey val="0"/>
          <c:showVal val="0"/>
          <c:showCatName val="0"/>
          <c:showSerName val="0"/>
          <c:showPercent val="0"/>
          <c:showBubbleSize val="0"/>
        </c:dLbls>
        <c:gapWidth val="150"/>
        <c:overlap val="100"/>
        <c:axId val="821448656"/>
        <c:axId val="821419136"/>
      </c:barChart>
      <c:catAx>
        <c:axId val="82144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1419136"/>
        <c:crosses val="autoZero"/>
        <c:auto val="1"/>
        <c:lblAlgn val="ctr"/>
        <c:lblOffset val="100"/>
        <c:noMultiLvlLbl val="0"/>
      </c:catAx>
      <c:valAx>
        <c:axId val="821419136"/>
        <c:scaling>
          <c:orientation val="minMax"/>
        </c:scaling>
        <c:delete val="0"/>
        <c:axPos val="l"/>
        <c:majorGridlines>
          <c:spPr>
            <a:ln w="9525" cap="flat" cmpd="sng" algn="ctr">
              <a:solidFill>
                <a:schemeClr val="bg2">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1448656"/>
        <c:crosses val="autoZero"/>
        <c:crossBetween val="between"/>
      </c:valAx>
      <c:spPr>
        <a:noFill/>
        <a:ln>
          <a:solidFill>
            <a:schemeClr val="tx2">
              <a:lumMod val="95000"/>
              <a:lumOff val="5000"/>
            </a:schemeClr>
          </a:solid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vl1pPr>
          </a:lstStyle>
          <a:p>
            <a:fld id="{9731AEB3-E715-B641-AFD0-2B1A74E07C89}" type="datetimeFigureOut">
              <a:rPr kumimoji="1" lang="zh-CN" altLang="en-US" smtClean="0"/>
              <a:t>2020/5/14</a:t>
            </a:fld>
            <a:endParaRPr kumimoji="1" lang="zh-CN" altLang="en-US"/>
          </a:p>
        </p:txBody>
      </p:sp>
      <p:sp>
        <p:nvSpPr>
          <p:cNvPr id="4" name="幻灯片图像占位符 3"/>
          <p:cNvSpPr>
            <a:spLocks noGrp="1" noRot="1" noChangeAspect="1"/>
          </p:cNvSpPr>
          <p:nvPr>
            <p:ph type="sldImg" idx="2"/>
          </p:nvPr>
        </p:nvSpPr>
        <p:spPr>
          <a:xfrm>
            <a:off x="1177925" y="1235075"/>
            <a:ext cx="4441825" cy="33321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49688" y="9378950"/>
            <a:ext cx="2946400" cy="495300"/>
          </a:xfrm>
          <a:prstGeom prst="rect">
            <a:avLst/>
          </a:prstGeom>
        </p:spPr>
        <p:txBody>
          <a:bodyPr vert="horz" lIns="91440" tIns="45720" rIns="91440" bIns="45720" rtlCol="0" anchor="b"/>
          <a:lstStyle>
            <a:lvl1pPr algn="r">
              <a:defRPr sz="1200"/>
            </a:lvl1pPr>
          </a:lstStyle>
          <a:p>
            <a:fld id="{15BEE37B-EFB2-2D44-9B47-D05EA0B75593}" type="slidenum">
              <a:rPr kumimoji="1" lang="zh-CN" altLang="en-US" smtClean="0"/>
              <a:t>‹#›</a:t>
            </a:fld>
            <a:endParaRPr kumimoji="1" lang="zh-CN" altLang="en-US"/>
          </a:p>
        </p:txBody>
      </p:sp>
    </p:spTree>
    <p:extLst>
      <p:ext uri="{BB962C8B-B14F-4D97-AF65-F5344CB8AC3E}">
        <p14:creationId xmlns:p14="http://schemas.microsoft.com/office/powerpoint/2010/main" val="416594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Eisner, H. (2002). Essentials of Project and Systems Engineering Management. New York, New York, USA, John Wiley &amp; Sons. pg.236-237</a:t>
            </a:r>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3</a:t>
            </a:fld>
            <a:endParaRPr kumimoji="1" lang="zh-CN" altLang="en-US"/>
          </a:p>
        </p:txBody>
      </p:sp>
    </p:spTree>
    <p:extLst>
      <p:ext uri="{BB962C8B-B14F-4D97-AF65-F5344CB8AC3E}">
        <p14:creationId xmlns:p14="http://schemas.microsoft.com/office/powerpoint/2010/main" val="97217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追溯型（</a:t>
            </a:r>
            <a:r>
              <a:rPr lang="en-US" altLang="zh-CN" dirty="0"/>
              <a:t>Trace</a:t>
            </a:r>
            <a:r>
              <a:rPr lang="zh-CN" altLang="en-US" dirty="0"/>
              <a:t>）</a:t>
            </a:r>
          </a:p>
          <a:p>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4</a:t>
            </a:fld>
            <a:endParaRPr kumimoji="1" lang="zh-CN" altLang="en-US"/>
          </a:p>
        </p:txBody>
      </p:sp>
    </p:spTree>
    <p:extLst>
      <p:ext uri="{BB962C8B-B14F-4D97-AF65-F5344CB8AC3E}">
        <p14:creationId xmlns:p14="http://schemas.microsoft.com/office/powerpoint/2010/main" val="390964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依赖型（</a:t>
            </a:r>
            <a:r>
              <a:rPr lang="en-US" altLang="zh-CN" dirty="0"/>
              <a:t>Dependency</a:t>
            </a:r>
            <a:r>
              <a:rPr lang="zh-CN" altLang="en-US" dirty="0"/>
              <a:t>）</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15BEE37B-EFB2-2D44-9B47-D05EA0B75593}" type="slidenum">
              <a:rPr kumimoji="1" lang="zh-CN" altLang="en-US" smtClean="0"/>
              <a:t>5</a:t>
            </a:fld>
            <a:endParaRPr kumimoji="1" lang="zh-CN" altLang="en-US"/>
          </a:p>
        </p:txBody>
      </p:sp>
    </p:spTree>
    <p:extLst>
      <p:ext uri="{BB962C8B-B14F-4D97-AF65-F5344CB8AC3E}">
        <p14:creationId xmlns:p14="http://schemas.microsoft.com/office/powerpoint/2010/main" val="862309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a:t>单击此处编辑母版副标题样式</a:t>
            </a:r>
          </a:p>
        </p:txBody>
      </p:sp>
      <p:sp>
        <p:nvSpPr>
          <p:cNvPr id="189443" name="Rectangle 3"/>
          <p:cNvSpPr>
            <a:spLocks noGrp="1" noChangeArrowheads="1"/>
          </p:cNvSpPr>
          <p:nvPr>
            <p:ph type="dt" sz="half" idx="2"/>
          </p:nvPr>
        </p:nvSpPr>
        <p:spPr>
          <a:xfrm>
            <a:off x="685800" y="6284913"/>
            <a:ext cx="1293813" cy="457200"/>
          </a:xfrm>
        </p:spPr>
        <p:txBody>
          <a:bodyPr/>
          <a:lstStyle>
            <a:lvl1pPr>
              <a:defRPr/>
            </a:lvl1pPr>
          </a:lstStyle>
          <a:p>
            <a:fld id="{314E5320-DDFD-49FF-A3EA-0B29AEE67547}" type="datetime1">
              <a:rPr lang="zh-CN" altLang="en-US"/>
              <a:pPr/>
              <a:t>2020/5/14</a:t>
            </a:fld>
            <a:endParaRPr lang="en-US" altLang="zh-CN"/>
          </a:p>
        </p:txBody>
      </p:sp>
      <p:sp>
        <p:nvSpPr>
          <p:cNvPr id="189444" name="Rectangle 4"/>
          <p:cNvSpPr>
            <a:spLocks noGrp="1" noChangeArrowheads="1"/>
          </p:cNvSpPr>
          <p:nvPr>
            <p:ph type="ftr" sz="quarter" idx="3"/>
          </p:nvPr>
        </p:nvSpPr>
        <p:spPr>
          <a:xfrm>
            <a:off x="2195513" y="6202363"/>
            <a:ext cx="5113337" cy="539750"/>
          </a:xfrm>
        </p:spPr>
        <p:txBody>
          <a:bodyPr/>
          <a:lstStyle>
            <a:lvl1pPr>
              <a:defRPr/>
            </a:lvl1pPr>
          </a:lstStyle>
          <a:p>
            <a:r>
              <a:rPr lang="en-US" altLang="zh-CN"/>
              <a:t> Institute of Computer Software</a:t>
            </a:r>
          </a:p>
          <a:p>
            <a:r>
              <a:rPr lang="en-US" altLang="zh-CN"/>
              <a:t>Nanjing University</a:t>
            </a:r>
          </a:p>
        </p:txBody>
      </p:sp>
      <p:sp>
        <p:nvSpPr>
          <p:cNvPr id="189445" name="Rectangle 5"/>
          <p:cNvSpPr>
            <a:spLocks noGrp="1" noChangeArrowheads="1"/>
          </p:cNvSpPr>
          <p:nvPr>
            <p:ph type="sldNum" sz="quarter" idx="4"/>
          </p:nvPr>
        </p:nvSpPr>
        <p:spPr/>
        <p:txBody>
          <a:bodyPr/>
          <a:lstStyle>
            <a:lvl1pPr>
              <a:defRPr/>
            </a:lvl1pPr>
          </a:lstStyle>
          <a:p>
            <a:fld id="{B51D635C-56A2-40F5-B0BA-DEDEDAACF2AC}" type="slidenum">
              <a:rPr lang="en-US" altLang="zh-CN"/>
              <a:pPr/>
              <a:t>‹#›</a:t>
            </a:fld>
            <a:endParaRPr lang="en-US" altLang="zh-CN"/>
          </a:p>
        </p:txBody>
      </p:sp>
      <p:sp>
        <p:nvSpPr>
          <p:cNvPr id="189446"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p:spPr>
        <p:txBody>
          <a:bodyPr wrap="none" anchor="ctr"/>
          <a:lstStyle/>
          <a:p>
            <a:endParaRPr lang="zh-CN" altLang="zh-CN">
              <a:latin typeface="Arial" charset="0"/>
            </a:endParaRPr>
          </a:p>
        </p:txBody>
      </p:sp>
      <p:sp>
        <p:nvSpPr>
          <p:cNvPr id="189447" name="Rectangle 7"/>
          <p:cNvSpPr>
            <a:spLocks noChangeArrowheads="1"/>
          </p:cNvSpPr>
          <p:nvPr/>
        </p:nvSpPr>
        <p:spPr bwMode="hidden">
          <a:xfrm>
            <a:off x="0" y="2397125"/>
            <a:ext cx="4724400" cy="11430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9448"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a:t>单击此处编辑母版标题样式</a:t>
            </a:r>
          </a:p>
        </p:txBody>
      </p:sp>
      <p:pic>
        <p:nvPicPr>
          <p:cNvPr id="189450" name="Picture 10" descr="tower"/>
          <p:cNvPicPr>
            <a:picLocks noChangeAspect="1" noChangeArrowheads="1"/>
          </p:cNvPicPr>
          <p:nvPr/>
        </p:nvPicPr>
        <p:blipFill>
          <a:blip r:embed="rId2"/>
          <a:srcRect/>
          <a:stretch>
            <a:fillRect/>
          </a:stretch>
        </p:blipFill>
        <p:spPr bwMode="auto">
          <a:xfrm>
            <a:off x="6542088" y="188913"/>
            <a:ext cx="1990725" cy="1095375"/>
          </a:xfrm>
          <a:prstGeom prst="rect">
            <a:avLst/>
          </a:prstGeom>
          <a:noFill/>
        </p:spPr>
      </p:pic>
      <p:pic>
        <p:nvPicPr>
          <p:cNvPr id="189451" name="Picture 11" descr="NJU2"/>
          <p:cNvPicPr>
            <a:picLocks noChangeAspect="1" noChangeArrowheads="1"/>
          </p:cNvPicPr>
          <p:nvPr/>
        </p:nvPicPr>
        <p:blipFill>
          <a:blip r:embed="rId3" cstate="print"/>
          <a:srcRect/>
          <a:stretch>
            <a:fillRect/>
          </a:stretch>
        </p:blipFill>
        <p:spPr bwMode="auto">
          <a:xfrm>
            <a:off x="252413" y="260350"/>
            <a:ext cx="2303462" cy="904875"/>
          </a:xfrm>
          <a:prstGeom prst="rect">
            <a:avLst/>
          </a:prstGeom>
          <a:noFill/>
        </p:spPr>
      </p:pic>
      <p:pic>
        <p:nvPicPr>
          <p:cNvPr id="189452" name="Picture 12"/>
          <p:cNvPicPr>
            <a:picLocks noChangeAspect="1" noChangeArrowheads="1"/>
          </p:cNvPicPr>
          <p:nvPr/>
        </p:nvPicPr>
        <p:blipFill>
          <a:blip r:embed="rId4"/>
          <a:srcRect/>
          <a:stretch>
            <a:fillRect/>
          </a:stretch>
        </p:blipFill>
        <p:spPr bwMode="auto">
          <a:xfrm>
            <a:off x="14288" y="6092825"/>
            <a:ext cx="9117012" cy="28575"/>
          </a:xfrm>
          <a:prstGeom prst="rect">
            <a:avLst/>
          </a:prstGeom>
          <a:noFill/>
        </p:spPr>
      </p:pic>
      <p:pic>
        <p:nvPicPr>
          <p:cNvPr id="189453" name="Picture 13"/>
          <p:cNvPicPr>
            <a:picLocks noChangeAspect="1" noChangeArrowheads="1"/>
          </p:cNvPicPr>
          <p:nvPr/>
        </p:nvPicPr>
        <p:blipFill>
          <a:blip r:embed="rId4"/>
          <a:srcRect/>
          <a:stretch>
            <a:fillRect/>
          </a:stretch>
        </p:blipFill>
        <p:spPr bwMode="auto">
          <a:xfrm>
            <a:off x="0" y="1268413"/>
            <a:ext cx="9117013" cy="285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A19D7CF4-0A2D-4AC5-A427-03F19F45A70D}"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5F8D00BC-2A52-4030-964B-89DEA86CED19}"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40FBA0EB-4B55-4511-B38A-B4923C5F89F9}"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746B8CD-2634-4926-8EBC-6FB656478DA2}"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fld id="{3AD1FD49-9071-4B72-8783-B51B65A6C151}"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06128CA3-9668-437A-8B46-F616277CD5DC}"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E18FFA7-1F26-4D54-84DE-D2CB78505022}" type="datetime1">
              <a:rPr lang="zh-CN" altLang="en-US"/>
              <a:pPr/>
              <a:t>2020/5/14</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6" name="灯片编号占位符 5"/>
          <p:cNvSpPr>
            <a:spLocks noGrp="1"/>
          </p:cNvSpPr>
          <p:nvPr>
            <p:ph type="sldNum" sz="quarter" idx="12"/>
          </p:nvPr>
        </p:nvSpPr>
        <p:spPr/>
        <p:txBody>
          <a:bodyPr/>
          <a:lstStyle>
            <a:lvl1pPr>
              <a:defRPr/>
            </a:lvl1pPr>
          </a:lstStyle>
          <a:p>
            <a:fld id="{91A945EB-CF5B-4B6C-A7FD-F1EFE6933D8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fld id="{7B4B31DA-D6F8-4B3F-83CB-51ACE99F69B2}"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EE5941EC-9B6D-4F5D-8EA8-7AEEEC8FD110}"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fld id="{1093F1E3-6708-441B-8F57-FF2CF1996C12}" type="datetime1">
              <a:rPr lang="zh-CN" altLang="en-US"/>
              <a:pPr/>
              <a:t>2020/5/14</a:t>
            </a:fld>
            <a:endParaRPr lang="en-US" altLang="zh-CN"/>
          </a:p>
        </p:txBody>
      </p:sp>
      <p:sp>
        <p:nvSpPr>
          <p:cNvPr id="8" name="页脚占位符 7"/>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9" name="灯片编号占位符 8"/>
          <p:cNvSpPr>
            <a:spLocks noGrp="1"/>
          </p:cNvSpPr>
          <p:nvPr>
            <p:ph type="sldNum" sz="quarter" idx="12"/>
          </p:nvPr>
        </p:nvSpPr>
        <p:spPr/>
        <p:txBody>
          <a:bodyPr/>
          <a:lstStyle>
            <a:lvl1pPr>
              <a:defRPr/>
            </a:lvl1pPr>
          </a:lstStyle>
          <a:p>
            <a:fld id="{618E98B9-16F3-49E6-B1CE-80E2ECCA8F6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85B84840-6087-4AF7-B07F-E5869CF5C23D}" type="datetime1">
              <a:rPr lang="zh-CN" altLang="en-US"/>
              <a:pPr/>
              <a:t>2020/5/14</a:t>
            </a:fld>
            <a:endParaRPr lang="en-US" altLang="zh-CN"/>
          </a:p>
        </p:txBody>
      </p:sp>
      <p:sp>
        <p:nvSpPr>
          <p:cNvPr id="4" name="页脚占位符 3"/>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5" name="灯片编号占位符 4"/>
          <p:cNvSpPr>
            <a:spLocks noGrp="1"/>
          </p:cNvSpPr>
          <p:nvPr>
            <p:ph type="sldNum" sz="quarter" idx="12"/>
          </p:nvPr>
        </p:nvSpPr>
        <p:spPr/>
        <p:txBody>
          <a:bodyPr/>
          <a:lstStyle>
            <a:lvl1pPr>
              <a:defRPr/>
            </a:lvl1pPr>
          </a:lstStyle>
          <a:p>
            <a:fld id="{A95F3866-699E-4CF3-A119-C6FD0D195A4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73AC0D5-345C-4134-9FD8-4FC0E27126D0}" type="datetime1">
              <a:rPr lang="zh-CN" altLang="en-US"/>
              <a:pPr/>
              <a:t>2020/5/14</a:t>
            </a:fld>
            <a:endParaRPr lang="en-US" altLang="zh-CN"/>
          </a:p>
        </p:txBody>
      </p:sp>
      <p:sp>
        <p:nvSpPr>
          <p:cNvPr id="3" name="页脚占位符 2"/>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4" name="灯片编号占位符 3"/>
          <p:cNvSpPr>
            <a:spLocks noGrp="1"/>
          </p:cNvSpPr>
          <p:nvPr>
            <p:ph type="sldNum" sz="quarter" idx="12"/>
          </p:nvPr>
        </p:nvSpPr>
        <p:spPr/>
        <p:txBody>
          <a:bodyPr/>
          <a:lstStyle>
            <a:lvl1pPr>
              <a:defRPr/>
            </a:lvl1pPr>
          </a:lstStyle>
          <a:p>
            <a:fld id="{027D281B-A9F2-414F-9760-76C46C99C35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DC8DC900-E7BD-4350-85AD-CA0400CB642E}"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55E8B56C-84E1-4A4C-8203-9DD79F33C9C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B91876BD-24CE-4135-8487-982B1B1499E5}" type="datetime1">
              <a:rPr lang="zh-CN" altLang="en-US"/>
              <a:pPr/>
              <a:t>2020/5/14</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 Institute of Computer Software</a:t>
            </a:r>
          </a:p>
          <a:p>
            <a:r>
              <a:rPr lang="en-US" altLang="zh-CN"/>
              <a:t>Nanjing University</a:t>
            </a:r>
          </a:p>
        </p:txBody>
      </p:sp>
      <p:sp>
        <p:nvSpPr>
          <p:cNvPr id="7" name="灯片编号占位符 6"/>
          <p:cNvSpPr>
            <a:spLocks noGrp="1"/>
          </p:cNvSpPr>
          <p:nvPr>
            <p:ph type="sldNum" sz="quarter" idx="12"/>
          </p:nvPr>
        </p:nvSpPr>
        <p:spPr/>
        <p:txBody>
          <a:bodyPr/>
          <a:lstStyle>
            <a:lvl1pPr>
              <a:defRPr/>
            </a:lvl1pPr>
          </a:lstStyle>
          <a:p>
            <a:fld id="{C7696C0A-14E6-40CC-A710-E16347632254}"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w="9525">
            <a:noFill/>
            <a:miter lim="800000"/>
            <a:headEnd/>
            <a:tailEnd/>
          </a:ln>
          <a:effectLst/>
        </p:spPr>
        <p:txBody>
          <a:bodyPr wrap="none" anchor="ctr"/>
          <a:lstStyle/>
          <a:p>
            <a:endParaRPr lang="zh-CN" altLang="zh-CN" sz="240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zh-CN" sz="2400"/>
          </a:p>
        </p:txBody>
      </p:sp>
      <p:sp>
        <p:nvSpPr>
          <p:cNvPr id="188420" name="Rectangle 4"/>
          <p:cNvSpPr>
            <a:spLocks noGrp="1" noChangeArrowheads="1"/>
          </p:cNvSpPr>
          <p:nvPr>
            <p:ph type="title"/>
          </p:nvPr>
        </p:nvSpPr>
        <p:spPr bwMode="auto">
          <a:xfrm>
            <a:off x="1042988" y="404813"/>
            <a:ext cx="5616575" cy="5762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88421" name="Rectangle 5"/>
          <p:cNvSpPr>
            <a:spLocks noGrp="1" noChangeArrowheads="1"/>
          </p:cNvSpPr>
          <p:nvPr>
            <p:ph type="body" idx="1"/>
          </p:nvPr>
        </p:nvSpPr>
        <p:spPr bwMode="auto">
          <a:xfrm>
            <a:off x="468313" y="1484313"/>
            <a:ext cx="8142287" cy="4392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88422" name="Picture 6" descr="tower"/>
          <p:cNvPicPr>
            <a:picLocks noChangeAspect="1" noChangeArrowheads="1"/>
          </p:cNvPicPr>
          <p:nvPr/>
        </p:nvPicPr>
        <p:blipFill>
          <a:blip r:embed="rId13"/>
          <a:srcRect/>
          <a:stretch>
            <a:fillRect/>
          </a:stretch>
        </p:blipFill>
        <p:spPr bwMode="auto">
          <a:xfrm>
            <a:off x="6542088" y="188913"/>
            <a:ext cx="1990725" cy="1095375"/>
          </a:xfrm>
          <a:prstGeom prst="rect">
            <a:avLst/>
          </a:prstGeom>
          <a:noFill/>
        </p:spPr>
      </p:pic>
      <p:sp>
        <p:nvSpPr>
          <p:cNvPr id="188423" name="Rectangle 7"/>
          <p:cNvSpPr>
            <a:spLocks noGrp="1" noChangeArrowheads="1"/>
          </p:cNvSpPr>
          <p:nvPr>
            <p:ph type="dt" sz="half" idx="2"/>
          </p:nvPr>
        </p:nvSpPr>
        <p:spPr bwMode="auto">
          <a:xfrm>
            <a:off x="611188" y="6284913"/>
            <a:ext cx="12938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a:latin typeface="+mn-lt"/>
              </a:defRPr>
            </a:lvl1pPr>
          </a:lstStyle>
          <a:p>
            <a:fld id="{B3433594-51D4-4F35-9BC4-3F2CDB3359E1}" type="datetime1">
              <a:rPr lang="zh-CN" altLang="en-US"/>
              <a:pPr/>
              <a:t>2020/5/14</a:t>
            </a:fld>
            <a:endParaRPr lang="en-US" altLang="zh-CN"/>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mn-lt"/>
              </a:defRPr>
            </a:lvl1pPr>
          </a:lstStyle>
          <a:p>
            <a:r>
              <a:rPr lang="en-US" altLang="zh-CN"/>
              <a:t> Institute of Computer Software</a:t>
            </a:r>
          </a:p>
          <a:p>
            <a:r>
              <a:rPr lang="en-US" altLang="zh-CN"/>
              <a:t>Nanjing University</a:t>
            </a:r>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a:latin typeface="+mn-lt"/>
              </a:defRPr>
            </a:lvl1pPr>
          </a:lstStyle>
          <a:p>
            <a:fld id="{F2D024EB-E688-4F94-9D6D-0BDE28FD91DF}" type="slidenum">
              <a:rPr lang="en-US" altLang="zh-CN"/>
              <a:pPr/>
              <a:t>‹#›</a:t>
            </a:fld>
            <a:endParaRPr lang="en-US" altLang="zh-CN"/>
          </a:p>
        </p:txBody>
      </p:sp>
      <p:pic>
        <p:nvPicPr>
          <p:cNvPr id="188426" name="Picture 10"/>
          <p:cNvPicPr>
            <a:picLocks noChangeAspect="1" noChangeArrowheads="1"/>
          </p:cNvPicPr>
          <p:nvPr/>
        </p:nvPicPr>
        <p:blipFill>
          <a:blip r:embed="rId14"/>
          <a:srcRect/>
          <a:stretch>
            <a:fillRect/>
          </a:stretch>
        </p:blipFill>
        <p:spPr bwMode="auto">
          <a:xfrm>
            <a:off x="14288" y="6092825"/>
            <a:ext cx="9117012" cy="28575"/>
          </a:xfrm>
          <a:prstGeom prst="rect">
            <a:avLst/>
          </a:prstGeom>
          <a:noFill/>
        </p:spPr>
      </p:pic>
      <p:pic>
        <p:nvPicPr>
          <p:cNvPr id="188427" name="Picture 11" descr="校徽"/>
          <p:cNvPicPr>
            <a:picLocks noChangeAspect="1" noChangeArrowheads="1"/>
          </p:cNvPicPr>
          <p:nvPr/>
        </p:nvPicPr>
        <p:blipFill>
          <a:blip r:embed="rId15" cstate="print"/>
          <a:srcRect/>
          <a:stretch>
            <a:fillRect/>
          </a:stretch>
        </p:blipFill>
        <p:spPr bwMode="auto">
          <a:xfrm>
            <a:off x="306388" y="261938"/>
            <a:ext cx="665162" cy="790575"/>
          </a:xfrm>
          <a:prstGeom prst="rect">
            <a:avLst/>
          </a:prstGeom>
          <a:noFill/>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charset="0"/>
          <a:ea typeface="宋体" charset="-122"/>
        </a:defRPr>
      </a:lvl2pPr>
      <a:lvl3pPr algn="ctr" rtl="0" eaLnBrk="1" fontAlgn="base" hangingPunct="1">
        <a:spcBef>
          <a:spcPct val="0"/>
        </a:spcBef>
        <a:spcAft>
          <a:spcPct val="0"/>
        </a:spcAft>
        <a:defRPr sz="3200">
          <a:solidFill>
            <a:schemeClr val="tx1"/>
          </a:solidFill>
          <a:latin typeface="Arial" charset="0"/>
          <a:ea typeface="宋体" charset="-122"/>
        </a:defRPr>
      </a:lvl3pPr>
      <a:lvl4pPr algn="ctr" rtl="0" eaLnBrk="1" fontAlgn="base" hangingPunct="1">
        <a:spcBef>
          <a:spcPct val="0"/>
        </a:spcBef>
        <a:spcAft>
          <a:spcPct val="0"/>
        </a:spcAft>
        <a:defRPr sz="3200">
          <a:solidFill>
            <a:schemeClr val="tx1"/>
          </a:solidFill>
          <a:latin typeface="Arial" charset="0"/>
          <a:ea typeface="宋体" charset="-122"/>
        </a:defRPr>
      </a:lvl4pPr>
      <a:lvl5pPr algn="ctr" rtl="0" eaLnBrk="1" fontAlgn="base" hangingPunct="1">
        <a:spcBef>
          <a:spcPct val="0"/>
        </a:spcBef>
        <a:spcAft>
          <a:spcPct val="0"/>
        </a:spcAft>
        <a:defRPr sz="3200">
          <a:solidFill>
            <a:schemeClr val="tx1"/>
          </a:solidFill>
          <a:latin typeface="Arial" charset="0"/>
          <a:ea typeface="宋体" charset="-122"/>
        </a:defRPr>
      </a:lvl5pPr>
      <a:lvl6pPr marL="457200" algn="ctr" rtl="0" eaLnBrk="1" fontAlgn="base" hangingPunct="1">
        <a:spcBef>
          <a:spcPct val="0"/>
        </a:spcBef>
        <a:spcAft>
          <a:spcPct val="0"/>
        </a:spcAft>
        <a:defRPr sz="3200">
          <a:solidFill>
            <a:schemeClr val="tx1"/>
          </a:solidFill>
          <a:latin typeface="Arial" charset="0"/>
          <a:ea typeface="宋体" charset="-122"/>
        </a:defRPr>
      </a:lvl6pPr>
      <a:lvl7pPr marL="914400" algn="ctr" rtl="0" eaLnBrk="1" fontAlgn="base" hangingPunct="1">
        <a:spcBef>
          <a:spcPct val="0"/>
        </a:spcBef>
        <a:spcAft>
          <a:spcPct val="0"/>
        </a:spcAft>
        <a:defRPr sz="3200">
          <a:solidFill>
            <a:schemeClr val="tx1"/>
          </a:solidFill>
          <a:latin typeface="Arial" charset="0"/>
          <a:ea typeface="宋体" charset="-122"/>
        </a:defRPr>
      </a:lvl7pPr>
      <a:lvl8pPr marL="1371600" algn="ctr" rtl="0" eaLnBrk="1" fontAlgn="base" hangingPunct="1">
        <a:spcBef>
          <a:spcPct val="0"/>
        </a:spcBef>
        <a:spcAft>
          <a:spcPct val="0"/>
        </a:spcAft>
        <a:defRPr sz="3200">
          <a:solidFill>
            <a:schemeClr val="tx1"/>
          </a:solidFill>
          <a:latin typeface="Arial" charset="0"/>
          <a:ea typeface="宋体" charset="-122"/>
        </a:defRPr>
      </a:lvl8pPr>
      <a:lvl9pPr marL="1828800" algn="ctr" rtl="0" eaLnBrk="1" fontAlgn="base" hangingPunct="1">
        <a:spcBef>
          <a:spcPct val="0"/>
        </a:spcBef>
        <a:spcAft>
          <a:spcPct val="0"/>
        </a:spcAft>
        <a:defRPr sz="3200">
          <a:solidFill>
            <a:schemeClr val="tx1"/>
          </a:solidFill>
          <a:latin typeface="Arial" charset="0"/>
          <a:ea typeface="宋体" charset="-122"/>
        </a:defRPr>
      </a:lvl9pPr>
    </p:titleStyle>
    <p:bodyStyle>
      <a:lvl1pPr marL="447675" indent="-447675" algn="l" rtl="0" eaLnBrk="1" fontAlgn="base" hangingPunct="1">
        <a:spcBef>
          <a:spcPct val="20000"/>
        </a:spcBef>
        <a:spcAft>
          <a:spcPct val="0"/>
        </a:spcAft>
        <a:buClr>
          <a:schemeClr val="accent1"/>
        </a:buClr>
        <a:buSzPct val="70000"/>
        <a:buFont typeface="Wingdings" pitchFamily="2" charset="2"/>
        <a:buChar char="n"/>
        <a:defRPr sz="28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pitchFamily="2" charset="2"/>
        <a:buChar char="¡"/>
        <a:defRPr sz="24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586345" y="3763963"/>
            <a:ext cx="5971309" cy="457201"/>
          </a:xfrm>
        </p:spPr>
        <p:txBody>
          <a:bodyPr/>
          <a:lstStyle/>
          <a:p>
            <a:pPr algn="ctr"/>
            <a:r>
              <a:rPr kumimoji="1" lang="zh-CN" altLang="en-US" sz="1400" dirty="0"/>
              <a:t>变更影响分析研究</a:t>
            </a:r>
            <a:endParaRPr kumimoji="1" lang="en-US" altLang="zh-CN" sz="1400" dirty="0"/>
          </a:p>
        </p:txBody>
      </p:sp>
      <p:sp>
        <p:nvSpPr>
          <p:cNvPr id="3" name="日期占位符 2"/>
          <p:cNvSpPr>
            <a:spLocks noGrp="1"/>
          </p:cNvSpPr>
          <p:nvPr>
            <p:ph type="dt" sz="half" idx="2"/>
          </p:nvPr>
        </p:nvSpPr>
        <p:spPr/>
        <p:txBody>
          <a:bodyPr/>
          <a:lstStyle/>
          <a:p>
            <a:fld id="{314E5320-DDFD-49FF-A3EA-0B29AEE67547}" type="datetime1">
              <a:rPr lang="zh-CN" altLang="en-US" smtClean="0"/>
              <a:pPr/>
              <a:t>2020/5/14</a:t>
            </a:fld>
            <a:endParaRPr lang="en-US" altLang="zh-CN"/>
          </a:p>
        </p:txBody>
      </p:sp>
      <p:sp>
        <p:nvSpPr>
          <p:cNvPr id="4" name="幻灯片编号占位符 3"/>
          <p:cNvSpPr>
            <a:spLocks noGrp="1"/>
          </p:cNvSpPr>
          <p:nvPr>
            <p:ph type="sldNum" sz="quarter" idx="4"/>
          </p:nvPr>
        </p:nvSpPr>
        <p:spPr/>
        <p:txBody>
          <a:bodyPr/>
          <a:lstStyle/>
          <a:p>
            <a:fld id="{B51D635C-56A2-40F5-B0BA-DEDEDAACF2AC}" type="slidenum">
              <a:rPr lang="en-US" altLang="zh-CN" smtClean="0"/>
              <a:pPr/>
              <a:t>1</a:t>
            </a:fld>
            <a:endParaRPr lang="en-US" altLang="zh-CN"/>
          </a:p>
        </p:txBody>
      </p:sp>
      <p:sp>
        <p:nvSpPr>
          <p:cNvPr id="5" name="标题 4"/>
          <p:cNvSpPr>
            <a:spLocks noGrp="1"/>
          </p:cNvSpPr>
          <p:nvPr>
            <p:ph type="ctrTitle"/>
          </p:nvPr>
        </p:nvSpPr>
        <p:spPr/>
        <p:txBody>
          <a:bodyPr/>
          <a:lstStyle/>
          <a:p>
            <a:r>
              <a:rPr kumimoji="1" lang="zh-CN" altLang="en-US" dirty="0"/>
              <a:t>个人课程报告</a:t>
            </a:r>
          </a:p>
        </p:txBody>
      </p:sp>
    </p:spTree>
    <p:extLst>
      <p:ext uri="{BB962C8B-B14F-4D97-AF65-F5344CB8AC3E}">
        <p14:creationId xmlns:p14="http://schemas.microsoft.com/office/powerpoint/2010/main" val="2487682677"/>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99A3B-964B-4C46-8CAE-89A4ACCB0EAF}"/>
              </a:ext>
            </a:extLst>
          </p:cNvPr>
          <p:cNvSpPr>
            <a:spLocks noGrp="1"/>
          </p:cNvSpPr>
          <p:nvPr>
            <p:ph type="title"/>
          </p:nvPr>
        </p:nvSpPr>
        <p:spPr/>
        <p:txBody>
          <a:bodyPr/>
          <a:lstStyle/>
          <a:p>
            <a:r>
              <a:rPr kumimoji="1" lang="zh-CN" altLang="en-US" dirty="0"/>
              <a:t>软件维护周期</a:t>
            </a:r>
          </a:p>
        </p:txBody>
      </p:sp>
      <p:sp>
        <p:nvSpPr>
          <p:cNvPr id="3" name="内容占位符 2">
            <a:extLst>
              <a:ext uri="{FF2B5EF4-FFF2-40B4-BE49-F238E27FC236}">
                <a16:creationId xmlns:a16="http://schemas.microsoft.com/office/drawing/2014/main" id="{4A3B8997-3854-BD4C-8204-81C24063606A}"/>
              </a:ext>
            </a:extLst>
          </p:cNvPr>
          <p:cNvSpPr>
            <a:spLocks noGrp="1"/>
          </p:cNvSpPr>
          <p:nvPr>
            <p:ph idx="1"/>
          </p:nvPr>
        </p:nvSpPr>
        <p:spPr/>
        <p:txBody>
          <a:bodyPr/>
          <a:lstStyle/>
          <a:p>
            <a:endParaRPr kumimoji="1" lang="zh-CN" altLang="en-US" dirty="0"/>
          </a:p>
        </p:txBody>
      </p:sp>
      <p:sp>
        <p:nvSpPr>
          <p:cNvPr id="4" name="日期占位符 3">
            <a:extLst>
              <a:ext uri="{FF2B5EF4-FFF2-40B4-BE49-F238E27FC236}">
                <a16:creationId xmlns:a16="http://schemas.microsoft.com/office/drawing/2014/main" id="{0D93DE4D-8ACB-BE40-A314-42090C0BA6F0}"/>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FCDAC27F-F009-7A49-9C39-FAB5D3A914B8}"/>
              </a:ext>
            </a:extLst>
          </p:cNvPr>
          <p:cNvSpPr>
            <a:spLocks noGrp="1"/>
          </p:cNvSpPr>
          <p:nvPr>
            <p:ph type="sldNum" sz="quarter" idx="12"/>
          </p:nvPr>
        </p:nvSpPr>
        <p:spPr/>
        <p:txBody>
          <a:bodyPr/>
          <a:lstStyle/>
          <a:p>
            <a:fld id="{06128CA3-9668-437A-8B46-F616277CD5DC}" type="slidenum">
              <a:rPr lang="en-US" altLang="zh-CN" smtClean="0"/>
              <a:pPr/>
              <a:t>10</a:t>
            </a:fld>
            <a:endParaRPr lang="en-US" altLang="zh-CN"/>
          </a:p>
        </p:txBody>
      </p:sp>
      <p:pic>
        <p:nvPicPr>
          <p:cNvPr id="6" name="图片 5">
            <a:extLst>
              <a:ext uri="{FF2B5EF4-FFF2-40B4-BE49-F238E27FC236}">
                <a16:creationId xmlns:a16="http://schemas.microsoft.com/office/drawing/2014/main" id="{FEE08FAF-0B43-B24C-B180-B0FEC21FECE9}"/>
              </a:ext>
            </a:extLst>
          </p:cNvPr>
          <p:cNvPicPr>
            <a:picLocks noChangeAspect="1"/>
          </p:cNvPicPr>
          <p:nvPr/>
        </p:nvPicPr>
        <p:blipFill>
          <a:blip r:embed="rId2"/>
          <a:stretch>
            <a:fillRect/>
          </a:stretch>
        </p:blipFill>
        <p:spPr>
          <a:xfrm>
            <a:off x="1971441" y="1484313"/>
            <a:ext cx="5201118" cy="5076760"/>
          </a:xfrm>
          <a:prstGeom prst="rect">
            <a:avLst/>
          </a:prstGeom>
        </p:spPr>
      </p:pic>
    </p:spTree>
    <p:extLst>
      <p:ext uri="{BB962C8B-B14F-4D97-AF65-F5344CB8AC3E}">
        <p14:creationId xmlns:p14="http://schemas.microsoft.com/office/powerpoint/2010/main" val="103485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3AE7C-9EE1-6146-A8B7-752F26845042}"/>
              </a:ext>
            </a:extLst>
          </p:cNvPr>
          <p:cNvSpPr>
            <a:spLocks noGrp="1"/>
          </p:cNvSpPr>
          <p:nvPr>
            <p:ph type="title"/>
          </p:nvPr>
        </p:nvSpPr>
        <p:spPr/>
        <p:txBody>
          <a:bodyPr/>
          <a:lstStyle/>
          <a:p>
            <a:r>
              <a:rPr kumimoji="1" lang="en-US" altLang="zh-CN" dirty="0" err="1"/>
              <a:t>CodeSurfer</a:t>
            </a:r>
            <a:endParaRPr kumimoji="1" lang="zh-CN" altLang="en-US" dirty="0"/>
          </a:p>
        </p:txBody>
      </p:sp>
      <p:sp>
        <p:nvSpPr>
          <p:cNvPr id="3" name="内容占位符 2">
            <a:extLst>
              <a:ext uri="{FF2B5EF4-FFF2-40B4-BE49-F238E27FC236}">
                <a16:creationId xmlns:a16="http://schemas.microsoft.com/office/drawing/2014/main" id="{7C721464-AAE2-E442-98F3-A6CA6F176AE5}"/>
              </a:ext>
            </a:extLst>
          </p:cNvPr>
          <p:cNvSpPr>
            <a:spLocks noGrp="1"/>
          </p:cNvSpPr>
          <p:nvPr>
            <p:ph idx="1"/>
          </p:nvPr>
        </p:nvSpPr>
        <p:spPr/>
        <p:txBody>
          <a:bodyPr/>
          <a:lstStyle/>
          <a:p>
            <a:r>
              <a:rPr kumimoji="1" lang="zh-CN" altLang="en-US" sz="2400" dirty="0"/>
              <a:t>描述：帮助开发人员更好地理解</a:t>
            </a:r>
            <a:r>
              <a:rPr kumimoji="1" lang="en-US" altLang="zh-CN" sz="2400" dirty="0"/>
              <a:t>C</a:t>
            </a:r>
            <a:r>
              <a:rPr kumimoji="1" lang="zh-CN" altLang="en-US" sz="2400" dirty="0"/>
              <a:t>和</a:t>
            </a:r>
            <a:r>
              <a:rPr kumimoji="1" lang="en-US" altLang="zh-CN" sz="2400" dirty="0"/>
              <a:t>C</a:t>
            </a:r>
            <a:r>
              <a:rPr kumimoji="1" lang="zh-CN" altLang="en-US" sz="2400" dirty="0"/>
              <a:t> </a:t>
            </a:r>
            <a:r>
              <a:rPr kumimoji="1" lang="en-US" altLang="zh-CN" sz="2400" dirty="0"/>
              <a:t>++</a:t>
            </a:r>
            <a:r>
              <a:rPr kumimoji="1" lang="zh-CN" altLang="en-US" sz="2400" dirty="0"/>
              <a:t>代码，包括指针分析，调用图，数据流分析以及影响分析。</a:t>
            </a:r>
            <a:endParaRPr kumimoji="1" lang="en-US" altLang="zh-CN" sz="2400" dirty="0"/>
          </a:p>
          <a:p>
            <a:r>
              <a:rPr kumimoji="1" lang="zh-CN" altLang="en-US" sz="2400" dirty="0"/>
              <a:t>方法：</a:t>
            </a:r>
            <a:endParaRPr kumimoji="1" lang="en-US" altLang="zh-CN" sz="2400" dirty="0"/>
          </a:p>
          <a:p>
            <a:pPr lvl="1"/>
            <a:r>
              <a:rPr kumimoji="1" lang="zh-CN" altLang="en-US" sz="2000" dirty="0"/>
              <a:t>构造程序依赖图，支持程序切片（前向和后向切片），高亮相关部分以进行分析。这些静态分析功能可帮助开发人员了解其代码中的复杂关系。</a:t>
            </a:r>
            <a:endParaRPr kumimoji="1" lang="en-US" altLang="zh-CN" sz="2000" dirty="0"/>
          </a:p>
          <a:p>
            <a:pPr lvl="1"/>
            <a:r>
              <a:rPr kumimoji="1" lang="zh-CN" altLang="en-US" sz="2000" dirty="0"/>
              <a:t>并且与版本控制的集成也内置于该工具中，两者的结合能够让开发人员在版本更新的过程中及时发现错误。</a:t>
            </a:r>
          </a:p>
        </p:txBody>
      </p:sp>
      <p:sp>
        <p:nvSpPr>
          <p:cNvPr id="4" name="日期占位符 3">
            <a:extLst>
              <a:ext uri="{FF2B5EF4-FFF2-40B4-BE49-F238E27FC236}">
                <a16:creationId xmlns:a16="http://schemas.microsoft.com/office/drawing/2014/main" id="{C5D70D08-41EA-3840-B9BA-677A142AE85D}"/>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6B9E86DE-58B4-B042-BA3F-CECC66A550A4}"/>
              </a:ext>
            </a:extLst>
          </p:cNvPr>
          <p:cNvSpPr>
            <a:spLocks noGrp="1"/>
          </p:cNvSpPr>
          <p:nvPr>
            <p:ph type="sldNum" sz="quarter" idx="12"/>
          </p:nvPr>
        </p:nvSpPr>
        <p:spPr/>
        <p:txBody>
          <a:bodyPr/>
          <a:lstStyle/>
          <a:p>
            <a:fld id="{06128CA3-9668-437A-8B46-F616277CD5DC}" type="slidenum">
              <a:rPr lang="en-US" altLang="zh-CN" smtClean="0"/>
              <a:pPr/>
              <a:t>11</a:t>
            </a:fld>
            <a:endParaRPr lang="en-US" altLang="zh-CN"/>
          </a:p>
        </p:txBody>
      </p:sp>
      <p:sp>
        <p:nvSpPr>
          <p:cNvPr id="6" name="矩形 5">
            <a:extLst>
              <a:ext uri="{FF2B5EF4-FFF2-40B4-BE49-F238E27FC236}">
                <a16:creationId xmlns:a16="http://schemas.microsoft.com/office/drawing/2014/main" id="{5299D3DF-61E5-7543-8416-C9D73D85B2BB}"/>
              </a:ext>
            </a:extLst>
          </p:cNvPr>
          <p:cNvSpPr/>
          <p:nvPr/>
        </p:nvSpPr>
        <p:spPr>
          <a:xfrm>
            <a:off x="611188" y="5692259"/>
            <a:ext cx="3029419" cy="369332"/>
          </a:xfrm>
          <a:prstGeom prst="rect">
            <a:avLst/>
          </a:prstGeom>
        </p:spPr>
        <p:txBody>
          <a:bodyPr wrap="none">
            <a:spAutoFit/>
          </a:bodyPr>
          <a:lstStyle/>
          <a:p>
            <a:r>
              <a:rPr lang="zh-CN" altLang="en-US" dirty="0"/>
              <a:t>https://www.grammatech.com/</a:t>
            </a:r>
          </a:p>
        </p:txBody>
      </p:sp>
    </p:spTree>
    <p:extLst>
      <p:ext uri="{BB962C8B-B14F-4D97-AF65-F5344CB8AC3E}">
        <p14:creationId xmlns:p14="http://schemas.microsoft.com/office/powerpoint/2010/main" val="47642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B2074-4FDB-EB4D-A466-65D8A326CE32}"/>
              </a:ext>
            </a:extLst>
          </p:cNvPr>
          <p:cNvSpPr>
            <a:spLocks noGrp="1"/>
          </p:cNvSpPr>
          <p:nvPr>
            <p:ph type="title"/>
          </p:nvPr>
        </p:nvSpPr>
        <p:spPr/>
        <p:txBody>
          <a:bodyPr/>
          <a:lstStyle/>
          <a:p>
            <a:r>
              <a:rPr kumimoji="1" lang="en-US" altLang="zh-CN" dirty="0" err="1"/>
              <a:t>Lattix</a:t>
            </a:r>
            <a:endParaRPr kumimoji="1" lang="zh-CN" altLang="en-US" dirty="0"/>
          </a:p>
        </p:txBody>
      </p:sp>
      <p:sp>
        <p:nvSpPr>
          <p:cNvPr id="3" name="内容占位符 2">
            <a:extLst>
              <a:ext uri="{FF2B5EF4-FFF2-40B4-BE49-F238E27FC236}">
                <a16:creationId xmlns:a16="http://schemas.microsoft.com/office/drawing/2014/main" id="{41C33F02-87BF-FE42-8B99-EAD975225E70}"/>
              </a:ext>
            </a:extLst>
          </p:cNvPr>
          <p:cNvSpPr>
            <a:spLocks noGrp="1"/>
          </p:cNvSpPr>
          <p:nvPr>
            <p:ph idx="1"/>
          </p:nvPr>
        </p:nvSpPr>
        <p:spPr/>
        <p:txBody>
          <a:bodyPr/>
          <a:lstStyle/>
          <a:p>
            <a:r>
              <a:rPr kumimoji="1" lang="zh-CN" altLang="en-US" sz="2400" dirty="0"/>
              <a:t>描述：</a:t>
            </a:r>
            <a:r>
              <a:rPr kumimoji="1" lang="en-US" altLang="zh-CN" sz="2400" dirty="0"/>
              <a:t> </a:t>
            </a:r>
            <a:r>
              <a:rPr kumimoji="1" lang="en-US" altLang="zh-CN" sz="2400" dirty="0" err="1"/>
              <a:t>Lattix</a:t>
            </a:r>
            <a:r>
              <a:rPr kumimoji="1" lang="zh-CN" altLang="en-US" sz="2400" dirty="0"/>
              <a:t> 是一种商业工具，可供架构师，开发人员，经理和质量保证工程师使用，以更好地了解项目体系结构以及整个软件生命周期中变更的影响。</a:t>
            </a:r>
            <a:endParaRPr kumimoji="1" lang="en-US" altLang="zh-CN" sz="2400" dirty="0"/>
          </a:p>
          <a:p>
            <a:r>
              <a:rPr kumimoji="1" lang="zh-CN" altLang="en-US" sz="2400" dirty="0"/>
              <a:t>提供了一个企业系统解决方案，使开发人员可以执行影响分析并了解潜在的更改将如何影响系统的其余部分。</a:t>
            </a:r>
            <a:endParaRPr kumimoji="1" lang="en-US" altLang="zh-CN" sz="2400" dirty="0"/>
          </a:p>
          <a:p>
            <a:r>
              <a:rPr kumimoji="1" lang="zh-CN" altLang="en-US" sz="2400" dirty="0"/>
              <a:t>基于程序依赖图</a:t>
            </a:r>
          </a:p>
        </p:txBody>
      </p:sp>
      <p:sp>
        <p:nvSpPr>
          <p:cNvPr id="4" name="日期占位符 3">
            <a:extLst>
              <a:ext uri="{FF2B5EF4-FFF2-40B4-BE49-F238E27FC236}">
                <a16:creationId xmlns:a16="http://schemas.microsoft.com/office/drawing/2014/main" id="{89220EB5-7D05-3F4E-AA43-26D7196436B2}"/>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53D8FBFA-5E3F-0149-8C47-753DDF56D48E}"/>
              </a:ext>
            </a:extLst>
          </p:cNvPr>
          <p:cNvSpPr>
            <a:spLocks noGrp="1"/>
          </p:cNvSpPr>
          <p:nvPr>
            <p:ph type="sldNum" sz="quarter" idx="12"/>
          </p:nvPr>
        </p:nvSpPr>
        <p:spPr/>
        <p:txBody>
          <a:bodyPr/>
          <a:lstStyle/>
          <a:p>
            <a:fld id="{06128CA3-9668-437A-8B46-F616277CD5DC}" type="slidenum">
              <a:rPr lang="en-US" altLang="zh-CN" smtClean="0"/>
              <a:pPr/>
              <a:t>12</a:t>
            </a:fld>
            <a:endParaRPr lang="en-US" altLang="zh-CN"/>
          </a:p>
        </p:txBody>
      </p:sp>
    </p:spTree>
    <p:extLst>
      <p:ext uri="{BB962C8B-B14F-4D97-AF65-F5344CB8AC3E}">
        <p14:creationId xmlns:p14="http://schemas.microsoft.com/office/powerpoint/2010/main" val="186680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ED968-9392-3F4F-92CC-A4BAE01F088D}"/>
              </a:ext>
            </a:extLst>
          </p:cNvPr>
          <p:cNvSpPr>
            <a:spLocks noGrp="1"/>
          </p:cNvSpPr>
          <p:nvPr>
            <p:ph type="title"/>
          </p:nvPr>
        </p:nvSpPr>
        <p:spPr/>
        <p:txBody>
          <a:bodyPr/>
          <a:lstStyle/>
          <a:p>
            <a:r>
              <a:rPr kumimoji="1" lang="en-US" altLang="zh-CN" dirty="0" err="1"/>
              <a:t>JRipples</a:t>
            </a:r>
            <a:endParaRPr kumimoji="1" lang="zh-CN" altLang="en-US" dirty="0"/>
          </a:p>
        </p:txBody>
      </p:sp>
      <p:sp>
        <p:nvSpPr>
          <p:cNvPr id="3" name="内容占位符 2">
            <a:extLst>
              <a:ext uri="{FF2B5EF4-FFF2-40B4-BE49-F238E27FC236}">
                <a16:creationId xmlns:a16="http://schemas.microsoft.com/office/drawing/2014/main" id="{C3D392C8-10B5-3640-A904-8812B26AFC58}"/>
              </a:ext>
            </a:extLst>
          </p:cNvPr>
          <p:cNvSpPr>
            <a:spLocks noGrp="1"/>
          </p:cNvSpPr>
          <p:nvPr>
            <p:ph idx="1"/>
          </p:nvPr>
        </p:nvSpPr>
        <p:spPr/>
        <p:txBody>
          <a:bodyPr/>
          <a:lstStyle/>
          <a:p>
            <a:r>
              <a:rPr kumimoji="1" lang="en-US" altLang="zh-CN" sz="2400" dirty="0" err="1"/>
              <a:t>JRipples</a:t>
            </a:r>
            <a:r>
              <a:rPr kumimoji="1" lang="en-US" altLang="zh-CN" sz="2400" dirty="0"/>
              <a:t> </a:t>
            </a:r>
            <a:r>
              <a:rPr kumimoji="1" lang="zh-CN" altLang="en-US" sz="2400" dirty="0"/>
              <a:t>是一个</a:t>
            </a:r>
            <a:r>
              <a:rPr kumimoji="1" lang="en-US" altLang="zh-CN" sz="2400" dirty="0"/>
              <a:t>Eclipse</a:t>
            </a:r>
            <a:r>
              <a:rPr kumimoji="1" lang="zh-CN" altLang="en-US" sz="2400" dirty="0"/>
              <a:t>插件，旨在为开发人员提供变更传播和增量变更的任务。</a:t>
            </a:r>
            <a:endParaRPr kumimoji="1" lang="en-US" altLang="zh-CN" sz="2400" dirty="0"/>
          </a:p>
          <a:p>
            <a:r>
              <a:rPr kumimoji="1" lang="zh-CN" altLang="en-US" sz="2400" dirty="0"/>
              <a:t>它由三个组件（解析器，具有组织规则的数据库和界面）组成，它分析</a:t>
            </a:r>
            <a:r>
              <a:rPr kumimoji="1" lang="en-US" altLang="zh-CN" sz="2400" dirty="0"/>
              <a:t>Java</a:t>
            </a:r>
            <a:r>
              <a:rPr kumimoji="1" lang="zh-CN" altLang="en-US" sz="2400" dirty="0"/>
              <a:t>项目中的依赖关系，并返回可能受影响的类的结果集，供开发人员查看。然后，开发人员逐一检查结果，并将其标记为“</a:t>
            </a:r>
            <a:r>
              <a:rPr kumimoji="1" lang="en-US" altLang="zh-CN" sz="2400" dirty="0"/>
              <a:t>Impacted</a:t>
            </a:r>
            <a:r>
              <a:rPr kumimoji="1" lang="zh-CN" altLang="en-US" sz="2400" dirty="0"/>
              <a:t>”或“</a:t>
            </a:r>
            <a:r>
              <a:rPr kumimoji="1" lang="en-US" altLang="zh-CN" sz="2400" dirty="0"/>
              <a:t>Visited</a:t>
            </a:r>
            <a:r>
              <a:rPr kumimoji="1" lang="zh-CN" altLang="en-US" sz="2400" dirty="0"/>
              <a:t>”。</a:t>
            </a:r>
            <a:endParaRPr kumimoji="1" lang="en-US" altLang="zh-CN" sz="2400" dirty="0"/>
          </a:p>
          <a:p>
            <a:r>
              <a:rPr kumimoji="1" lang="zh-CN" altLang="en-US" sz="2400" dirty="0"/>
              <a:t>结合了依赖性分析和软件信息检索（</a:t>
            </a:r>
            <a:r>
              <a:rPr kumimoji="1" lang="en-US" altLang="zh-CN" sz="2400" dirty="0" err="1"/>
              <a:t>DepIR</a:t>
            </a:r>
            <a:r>
              <a:rPr kumimoji="1" lang="zh-CN" altLang="en-US" sz="2400" dirty="0"/>
              <a:t>）</a:t>
            </a:r>
            <a:r>
              <a:rPr kumimoji="1" lang="en-US" altLang="zh-CN" sz="2400" dirty="0"/>
              <a:t>,IR</a:t>
            </a:r>
            <a:r>
              <a:rPr kumimoji="1" lang="zh-CN" altLang="en-US" sz="2400" dirty="0"/>
              <a:t>的作用是补足依赖分析在某些方面的缺陷，如：</a:t>
            </a:r>
            <a:endParaRPr kumimoji="1" lang="en-US" altLang="zh-CN" sz="2400" dirty="0"/>
          </a:p>
          <a:p>
            <a:pPr lvl="1"/>
            <a:r>
              <a:rPr kumimoji="1" lang="zh-CN" altLang="en-US" sz="2000" dirty="0"/>
              <a:t>处理数据库依赖（</a:t>
            </a:r>
            <a:r>
              <a:rPr kumimoji="1" lang="en-US" altLang="zh-CN" sz="2000" dirty="0"/>
              <a:t>database</a:t>
            </a:r>
            <a:r>
              <a:rPr kumimoji="1" lang="zh-CN" altLang="en-US" sz="2000" dirty="0"/>
              <a:t> </a:t>
            </a:r>
            <a:r>
              <a:rPr kumimoji="1" lang="en-US" altLang="zh-CN" sz="2000" dirty="0"/>
              <a:t>dependency</a:t>
            </a:r>
            <a:r>
              <a:rPr kumimoji="1" lang="zh-CN" altLang="en-US" sz="2000" dirty="0"/>
              <a:t>），</a:t>
            </a:r>
            <a:endParaRPr kumimoji="1" lang="en-US" altLang="zh-CN" sz="2000" dirty="0"/>
          </a:p>
          <a:p>
            <a:pPr lvl="1"/>
            <a:r>
              <a:rPr kumimoji="1" lang="zh-CN" altLang="en-US" sz="2000" dirty="0"/>
              <a:t>如果切片过大，</a:t>
            </a:r>
            <a:r>
              <a:rPr kumimoji="1" lang="en-US" altLang="zh-CN" sz="2000" dirty="0"/>
              <a:t>IR</a:t>
            </a:r>
            <a:r>
              <a:rPr kumimoji="1" lang="zh-CN" altLang="en-US" sz="2000" dirty="0"/>
              <a:t>能够根据用户的需求定位到相关的</a:t>
            </a:r>
            <a:r>
              <a:rPr kumimoji="1" lang="en-US" altLang="zh-CN" sz="2000" dirty="0"/>
              <a:t>point</a:t>
            </a:r>
          </a:p>
        </p:txBody>
      </p:sp>
      <p:sp>
        <p:nvSpPr>
          <p:cNvPr id="4" name="日期占位符 3">
            <a:extLst>
              <a:ext uri="{FF2B5EF4-FFF2-40B4-BE49-F238E27FC236}">
                <a16:creationId xmlns:a16="http://schemas.microsoft.com/office/drawing/2014/main" id="{4AE6E98C-9813-3C4A-BF28-6B6965BA9B74}"/>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926A5F11-ECAB-7342-8D1D-7B050955A2FB}"/>
              </a:ext>
            </a:extLst>
          </p:cNvPr>
          <p:cNvSpPr>
            <a:spLocks noGrp="1"/>
          </p:cNvSpPr>
          <p:nvPr>
            <p:ph type="sldNum" sz="quarter" idx="12"/>
          </p:nvPr>
        </p:nvSpPr>
        <p:spPr/>
        <p:txBody>
          <a:bodyPr/>
          <a:lstStyle/>
          <a:p>
            <a:fld id="{06128CA3-9668-437A-8B46-F616277CD5DC}" type="slidenum">
              <a:rPr lang="en-US" altLang="zh-CN" smtClean="0"/>
              <a:pPr/>
              <a:t>13</a:t>
            </a:fld>
            <a:endParaRPr lang="en-US" altLang="zh-CN"/>
          </a:p>
        </p:txBody>
      </p:sp>
    </p:spTree>
    <p:extLst>
      <p:ext uri="{BB962C8B-B14F-4D97-AF65-F5344CB8AC3E}">
        <p14:creationId xmlns:p14="http://schemas.microsoft.com/office/powerpoint/2010/main" val="70166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52037-7496-584A-AF55-479B92E448F0}"/>
              </a:ext>
            </a:extLst>
          </p:cNvPr>
          <p:cNvSpPr>
            <a:spLocks noGrp="1"/>
          </p:cNvSpPr>
          <p:nvPr>
            <p:ph type="title"/>
          </p:nvPr>
        </p:nvSpPr>
        <p:spPr/>
        <p:txBody>
          <a:bodyPr/>
          <a:lstStyle/>
          <a:p>
            <a:r>
              <a:rPr kumimoji="1" lang="en-US" altLang="zh-CN" dirty="0" err="1"/>
              <a:t>FaultTracer</a:t>
            </a:r>
            <a:endParaRPr kumimoji="1" lang="zh-CN" altLang="en-US" dirty="0"/>
          </a:p>
        </p:txBody>
      </p:sp>
      <p:sp>
        <p:nvSpPr>
          <p:cNvPr id="3" name="内容占位符 2">
            <a:extLst>
              <a:ext uri="{FF2B5EF4-FFF2-40B4-BE49-F238E27FC236}">
                <a16:creationId xmlns:a16="http://schemas.microsoft.com/office/drawing/2014/main" id="{44900EB5-FBB2-CB4F-A975-2B790A7FA53F}"/>
              </a:ext>
            </a:extLst>
          </p:cNvPr>
          <p:cNvSpPr>
            <a:spLocks noGrp="1"/>
          </p:cNvSpPr>
          <p:nvPr>
            <p:ph idx="1"/>
          </p:nvPr>
        </p:nvSpPr>
        <p:spPr/>
        <p:txBody>
          <a:bodyPr/>
          <a:lstStyle/>
          <a:p>
            <a:r>
              <a:rPr kumimoji="1" lang="en-US" altLang="zh-CN" dirty="0" err="1"/>
              <a:t>FaultTracer</a:t>
            </a:r>
            <a:r>
              <a:rPr kumimoji="1" lang="zh-CN" altLang="en-US" dirty="0"/>
              <a:t>是一种开源的</a:t>
            </a:r>
            <a:r>
              <a:rPr kumimoji="1" lang="en-US" altLang="zh-CN" dirty="0"/>
              <a:t>Eclipse</a:t>
            </a:r>
            <a:r>
              <a:rPr kumimoji="1" lang="zh-CN" altLang="en-US" dirty="0"/>
              <a:t>插件。比较两个程序版本的 </a:t>
            </a:r>
            <a:r>
              <a:rPr kumimoji="1" lang="en-US" altLang="zh-CN" dirty="0"/>
              <a:t>Java</a:t>
            </a:r>
            <a:r>
              <a:rPr kumimoji="1" lang="zh-CN" altLang="en-US" dirty="0"/>
              <a:t> </a:t>
            </a:r>
            <a:r>
              <a:rPr kumimoji="1" lang="en-US" altLang="zh-CN" dirty="0"/>
              <a:t>AST</a:t>
            </a:r>
            <a:r>
              <a:rPr kumimoji="1" lang="zh-CN" altLang="en-US" dirty="0"/>
              <a:t> 以提取变更和潜在影响。</a:t>
            </a:r>
            <a:endParaRPr kumimoji="1" lang="en-US" altLang="zh-CN" dirty="0"/>
          </a:p>
          <a:p>
            <a:r>
              <a:rPr kumimoji="1" lang="zh-CN" altLang="en-US" dirty="0"/>
              <a:t>包括了三个界面</a:t>
            </a:r>
            <a:endParaRPr kumimoji="1" lang="en-US" altLang="zh-CN" dirty="0"/>
          </a:p>
          <a:p>
            <a:pPr lvl="1"/>
            <a:r>
              <a:rPr kumimoji="1" lang="en-US" altLang="zh-CN" dirty="0"/>
              <a:t>Atomic-change</a:t>
            </a:r>
            <a:r>
              <a:rPr kumimoji="1" lang="zh-CN" altLang="en-US" dirty="0"/>
              <a:t> </a:t>
            </a:r>
            <a:r>
              <a:rPr kumimoji="1" lang="en-US" altLang="zh-CN" dirty="0"/>
              <a:t>view:</a:t>
            </a:r>
            <a:r>
              <a:rPr kumimoji="1" lang="zh-CN" altLang="en-US" dirty="0"/>
              <a:t>允许开发人员查看两个选定版本之间的差异并与之交互</a:t>
            </a:r>
            <a:endParaRPr kumimoji="1" lang="en-US" altLang="zh-CN" dirty="0"/>
          </a:p>
          <a:p>
            <a:pPr lvl="1"/>
            <a:r>
              <a:rPr kumimoji="1" lang="en-US" altLang="zh-CN" dirty="0"/>
              <a:t>extended-</a:t>
            </a:r>
            <a:r>
              <a:rPr kumimoji="1" lang="en-US" altLang="zh-CN" dirty="0" err="1"/>
              <a:t>callgraph</a:t>
            </a:r>
            <a:r>
              <a:rPr kumimoji="1" lang="en-US" altLang="zh-CN" dirty="0"/>
              <a:t> (ECG) view:</a:t>
            </a:r>
            <a:r>
              <a:rPr kumimoji="1" lang="zh-CN" altLang="en-US" dirty="0"/>
              <a:t> 开发人员可以看到每个测试用例的</a:t>
            </a:r>
            <a:r>
              <a:rPr kumimoji="1" lang="en-US" altLang="zh-CN" dirty="0"/>
              <a:t>ECG</a:t>
            </a:r>
            <a:r>
              <a:rPr kumimoji="1" lang="zh-CN" altLang="en-US" dirty="0"/>
              <a:t>，有助于促进对影响更改的理解</a:t>
            </a:r>
            <a:endParaRPr kumimoji="1" lang="en-US" altLang="zh-CN" dirty="0"/>
          </a:p>
          <a:p>
            <a:pPr lvl="1"/>
            <a:r>
              <a:rPr kumimoji="1" lang="en-US" altLang="zh-CN" dirty="0"/>
              <a:t>testing-debugging view:</a:t>
            </a:r>
            <a:r>
              <a:rPr kumimoji="1" lang="zh-CN" altLang="en-US" dirty="0"/>
              <a:t>显示</a:t>
            </a:r>
            <a:r>
              <a:rPr kumimoji="1" lang="en-US" altLang="zh-CN" dirty="0" err="1"/>
              <a:t>FaultTracer</a:t>
            </a:r>
            <a:r>
              <a:rPr kumimoji="1" lang="zh-CN" altLang="en-US" dirty="0"/>
              <a:t>算法的最终输出，包括受影响的测试用例，以及每个测试用例的相关原子变化的排名。</a:t>
            </a:r>
          </a:p>
        </p:txBody>
      </p:sp>
      <p:sp>
        <p:nvSpPr>
          <p:cNvPr id="4" name="日期占位符 3">
            <a:extLst>
              <a:ext uri="{FF2B5EF4-FFF2-40B4-BE49-F238E27FC236}">
                <a16:creationId xmlns:a16="http://schemas.microsoft.com/office/drawing/2014/main" id="{3ADC69E8-0448-E44B-8CE8-606C0FD23982}"/>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3A511383-DADA-DB49-BD8E-41D58C0DB53A}"/>
              </a:ext>
            </a:extLst>
          </p:cNvPr>
          <p:cNvSpPr>
            <a:spLocks noGrp="1"/>
          </p:cNvSpPr>
          <p:nvPr>
            <p:ph type="sldNum" sz="quarter" idx="12"/>
          </p:nvPr>
        </p:nvSpPr>
        <p:spPr/>
        <p:txBody>
          <a:bodyPr/>
          <a:lstStyle/>
          <a:p>
            <a:fld id="{06128CA3-9668-437A-8B46-F616277CD5DC}" type="slidenum">
              <a:rPr lang="en-US" altLang="zh-CN" smtClean="0"/>
              <a:pPr/>
              <a:t>14</a:t>
            </a:fld>
            <a:endParaRPr lang="en-US" altLang="zh-CN"/>
          </a:p>
        </p:txBody>
      </p:sp>
    </p:spTree>
    <p:extLst>
      <p:ext uri="{BB962C8B-B14F-4D97-AF65-F5344CB8AC3E}">
        <p14:creationId xmlns:p14="http://schemas.microsoft.com/office/powerpoint/2010/main" val="54057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F9938-96F3-B147-9A1E-74E4F5BCA448}"/>
              </a:ext>
            </a:extLst>
          </p:cNvPr>
          <p:cNvSpPr>
            <a:spLocks noGrp="1"/>
          </p:cNvSpPr>
          <p:nvPr>
            <p:ph type="title"/>
          </p:nvPr>
        </p:nvSpPr>
        <p:spPr/>
        <p:txBody>
          <a:bodyPr/>
          <a:lstStyle/>
          <a:p>
            <a:r>
              <a:rPr kumimoji="1" lang="en-US" altLang="zh-CN" dirty="0"/>
              <a:t>REST</a:t>
            </a:r>
            <a:endParaRPr kumimoji="1" lang="zh-CN" altLang="en-US" dirty="0"/>
          </a:p>
        </p:txBody>
      </p:sp>
      <p:sp>
        <p:nvSpPr>
          <p:cNvPr id="3" name="内容占位符 2">
            <a:extLst>
              <a:ext uri="{FF2B5EF4-FFF2-40B4-BE49-F238E27FC236}">
                <a16:creationId xmlns:a16="http://schemas.microsoft.com/office/drawing/2014/main" id="{083DB490-5254-C44D-A4EF-EC8605D6040B}"/>
              </a:ext>
            </a:extLst>
          </p:cNvPr>
          <p:cNvSpPr>
            <a:spLocks noGrp="1"/>
          </p:cNvSpPr>
          <p:nvPr>
            <p:ph idx="1"/>
          </p:nvPr>
        </p:nvSpPr>
        <p:spPr/>
        <p:txBody>
          <a:bodyPr/>
          <a:lstStyle/>
          <a:p>
            <a:r>
              <a:rPr kumimoji="1" lang="en-US" altLang="zh-CN" dirty="0"/>
              <a:t>REST</a:t>
            </a:r>
            <a:r>
              <a:rPr kumimoji="1" lang="zh-CN" altLang="en-US" dirty="0"/>
              <a:t>是一种对</a:t>
            </a:r>
            <a:r>
              <a:rPr kumimoji="1" lang="en-US" altLang="zh-CN" dirty="0"/>
              <a:t>C</a:t>
            </a:r>
            <a:r>
              <a:rPr kumimoji="1" lang="zh-CN" altLang="en-US" dirty="0"/>
              <a:t>语言代码的</a:t>
            </a:r>
            <a:r>
              <a:rPr kumimoji="1" lang="en-US" altLang="zh-CN" dirty="0"/>
              <a:t>CIA</a:t>
            </a:r>
            <a:r>
              <a:rPr kumimoji="1" lang="zh-CN" altLang="en-US" dirty="0"/>
              <a:t>工具。</a:t>
            </a:r>
            <a:endParaRPr kumimoji="1" lang="en-US" altLang="zh-CN" dirty="0"/>
          </a:p>
          <a:p>
            <a:r>
              <a:rPr kumimoji="1" lang="zh-CN" altLang="en-US" dirty="0"/>
              <a:t>提出了一种算法来计算变更的 </a:t>
            </a:r>
            <a:r>
              <a:rPr kumimoji="1" lang="en-US" altLang="zh-CN" dirty="0"/>
              <a:t>ripple</a:t>
            </a:r>
            <a:r>
              <a:rPr kumimoji="1" lang="zh-CN" altLang="en-US" dirty="0"/>
              <a:t> </a:t>
            </a:r>
            <a:r>
              <a:rPr kumimoji="1" lang="en-US" altLang="zh-CN" dirty="0"/>
              <a:t>effect</a:t>
            </a:r>
          </a:p>
          <a:p>
            <a:pPr lvl="1"/>
            <a:r>
              <a:rPr kumimoji="1" lang="en-US" altLang="zh-CN" dirty="0"/>
              <a:t>Ripple</a:t>
            </a:r>
            <a:r>
              <a:rPr kumimoji="1" lang="zh-CN" altLang="en-US" dirty="0"/>
              <a:t> </a:t>
            </a:r>
            <a:r>
              <a:rPr kumimoji="1" lang="en-US" altLang="zh-CN" dirty="0"/>
              <a:t>effect</a:t>
            </a:r>
            <a:r>
              <a:rPr kumimoji="1" lang="zh-CN" altLang="en-US" dirty="0"/>
              <a:t> 指一个模块的变更对其他模块的影响</a:t>
            </a:r>
            <a:endParaRPr kumimoji="1" lang="en-US" altLang="zh-CN" dirty="0"/>
          </a:p>
          <a:p>
            <a:pPr lvl="2"/>
            <a:r>
              <a:rPr kumimoji="1" lang="zh-CN" altLang="en-US" dirty="0"/>
              <a:t>包括三个</a:t>
            </a:r>
            <a:r>
              <a:rPr kumimoji="1" lang="en-US" altLang="zh-CN" dirty="0"/>
              <a:t>Matrix</a:t>
            </a:r>
            <a:r>
              <a:rPr kumimoji="1" lang="zh-CN" altLang="en-US" dirty="0"/>
              <a:t> </a:t>
            </a:r>
            <a:r>
              <a:rPr kumimoji="1" lang="en-US" altLang="zh-CN" dirty="0"/>
              <a:t>V,</a:t>
            </a:r>
            <a:r>
              <a:rPr kumimoji="1" lang="zh-CN" altLang="en-US" dirty="0"/>
              <a:t> </a:t>
            </a:r>
            <a:r>
              <a:rPr kumimoji="1" lang="en-US" altLang="zh-CN" dirty="0"/>
              <a:t>X,</a:t>
            </a:r>
            <a:r>
              <a:rPr kumimoji="1" lang="zh-CN" altLang="en-US" dirty="0"/>
              <a:t> </a:t>
            </a:r>
            <a:r>
              <a:rPr kumimoji="1" lang="en-US" altLang="zh-CN" dirty="0"/>
              <a:t>Z</a:t>
            </a:r>
            <a:r>
              <a:rPr kumimoji="1" lang="zh-CN" altLang="en-US" dirty="0"/>
              <a:t>，分别计算当前模块的初始变更位置、变更传播信息、模块间的变更传播</a:t>
            </a:r>
            <a:endParaRPr kumimoji="1" lang="en-US" altLang="zh-CN" dirty="0"/>
          </a:p>
          <a:p>
            <a:pPr lvl="2"/>
            <a:r>
              <a:rPr kumimoji="1" lang="en-US" altLang="zh-CN" dirty="0"/>
              <a:t>Matrix</a:t>
            </a:r>
            <a:r>
              <a:rPr kumimoji="1" lang="zh-CN" altLang="en-US" dirty="0"/>
              <a:t> </a:t>
            </a:r>
            <a:r>
              <a:rPr kumimoji="1" lang="en-US" altLang="zh-CN" dirty="0"/>
              <a:t>C</a:t>
            </a:r>
            <a:r>
              <a:rPr kumimoji="1" lang="zh-CN" altLang="en-US" dirty="0"/>
              <a:t> 用来计算复杂度</a:t>
            </a:r>
            <a:r>
              <a:rPr kumimoji="1" lang="en-US" altLang="zh-CN" dirty="0"/>
              <a:t>(McCabe’s Cyclomatic complexity)</a:t>
            </a:r>
          </a:p>
          <a:p>
            <a:r>
              <a:rPr kumimoji="1" lang="zh-CN" altLang="en-US" dirty="0"/>
              <a:t>能够帮助开发者</a:t>
            </a:r>
            <a:endParaRPr kumimoji="1" lang="en-US" altLang="zh-CN" dirty="0"/>
          </a:p>
          <a:p>
            <a:pPr lvl="1"/>
            <a:r>
              <a:rPr kumimoji="1" lang="zh-CN" altLang="en-US" dirty="0"/>
              <a:t>确定可能的 </a:t>
            </a:r>
            <a:r>
              <a:rPr kumimoji="1" lang="en-US" altLang="zh-CN" dirty="0"/>
              <a:t>impact</a:t>
            </a:r>
          </a:p>
          <a:p>
            <a:pPr lvl="1"/>
            <a:r>
              <a:rPr kumimoji="1" lang="zh-CN" altLang="en-US" dirty="0"/>
              <a:t>确认已知的 </a:t>
            </a:r>
            <a:r>
              <a:rPr kumimoji="1" lang="en-US" altLang="zh-CN" dirty="0"/>
              <a:t>impact</a:t>
            </a:r>
          </a:p>
          <a:p>
            <a:pPr lvl="1"/>
            <a:r>
              <a:rPr kumimoji="1" lang="zh-CN" altLang="en-US" dirty="0"/>
              <a:t>评估程序的稳定性</a:t>
            </a:r>
            <a:endParaRPr kumimoji="1" lang="en-US" altLang="zh-CN" dirty="0"/>
          </a:p>
          <a:p>
            <a:pPr lvl="1"/>
            <a:r>
              <a:rPr kumimoji="1" lang="zh-CN" altLang="en-US" dirty="0"/>
              <a:t>校验需求</a:t>
            </a:r>
          </a:p>
        </p:txBody>
      </p:sp>
      <p:sp>
        <p:nvSpPr>
          <p:cNvPr id="4" name="日期占位符 3">
            <a:extLst>
              <a:ext uri="{FF2B5EF4-FFF2-40B4-BE49-F238E27FC236}">
                <a16:creationId xmlns:a16="http://schemas.microsoft.com/office/drawing/2014/main" id="{A76D51A4-F4F4-1041-81B4-FAF7AB78EB5E}"/>
              </a:ext>
            </a:extLst>
          </p:cNvPr>
          <p:cNvSpPr>
            <a:spLocks noGrp="1"/>
          </p:cNvSpPr>
          <p:nvPr>
            <p:ph type="dt" sz="half" idx="10"/>
          </p:nvPr>
        </p:nvSpPr>
        <p:spPr/>
        <p:txBody>
          <a:bodyPr/>
          <a:lstStyle/>
          <a:p>
            <a:fld id="{3AD1FD49-9071-4B72-8783-B51B65A6C151}" type="datetime1">
              <a:rPr lang="zh-CN" altLang="en-US" smtClean="0"/>
              <a:pPr/>
              <a:t>2020/5/15</a:t>
            </a:fld>
            <a:endParaRPr lang="en-US" altLang="zh-CN"/>
          </a:p>
        </p:txBody>
      </p:sp>
      <p:sp>
        <p:nvSpPr>
          <p:cNvPr id="5" name="灯片编号占位符 4">
            <a:extLst>
              <a:ext uri="{FF2B5EF4-FFF2-40B4-BE49-F238E27FC236}">
                <a16:creationId xmlns:a16="http://schemas.microsoft.com/office/drawing/2014/main" id="{45075699-17BE-F54C-89FC-BA16E22801B9}"/>
              </a:ext>
            </a:extLst>
          </p:cNvPr>
          <p:cNvSpPr>
            <a:spLocks noGrp="1"/>
          </p:cNvSpPr>
          <p:nvPr>
            <p:ph type="sldNum" sz="quarter" idx="12"/>
          </p:nvPr>
        </p:nvSpPr>
        <p:spPr/>
        <p:txBody>
          <a:bodyPr/>
          <a:lstStyle/>
          <a:p>
            <a:fld id="{06128CA3-9668-437A-8B46-F616277CD5DC}" type="slidenum">
              <a:rPr lang="en-US" altLang="zh-CN" smtClean="0"/>
              <a:pPr/>
              <a:t>15</a:t>
            </a:fld>
            <a:endParaRPr lang="en-US" altLang="zh-CN"/>
          </a:p>
        </p:txBody>
      </p:sp>
    </p:spTree>
    <p:extLst>
      <p:ext uri="{BB962C8B-B14F-4D97-AF65-F5344CB8AC3E}">
        <p14:creationId xmlns:p14="http://schemas.microsoft.com/office/powerpoint/2010/main" val="295020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52D1B-2EE0-8141-9A60-606B2C2132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533C9C-C3FD-6E4B-8D09-8BAAFB9BA4C9}"/>
              </a:ext>
            </a:extLst>
          </p:cNvPr>
          <p:cNvSpPr>
            <a:spLocks noGrp="1"/>
          </p:cNvSpPr>
          <p:nvPr>
            <p:ph idx="1"/>
          </p:nvPr>
        </p:nvSpPr>
        <p:spPr>
          <a:xfrm>
            <a:off x="500856" y="1232694"/>
            <a:ext cx="8142287" cy="4392612"/>
          </a:xfrm>
        </p:spPr>
        <p:txBody>
          <a:bodyPr/>
          <a:lstStyle/>
          <a:p>
            <a:pPr marL="0" indent="0" algn="ctr">
              <a:buNone/>
            </a:pPr>
            <a:endParaRPr kumimoji="1" lang="en-US" altLang="zh-CN" sz="3600" dirty="0"/>
          </a:p>
          <a:p>
            <a:pPr marL="0" indent="0" algn="ctr">
              <a:buNone/>
            </a:pPr>
            <a:endParaRPr kumimoji="1" lang="en-US" altLang="zh-CN" sz="3600" dirty="0"/>
          </a:p>
          <a:p>
            <a:pPr marL="0" indent="0" algn="ctr">
              <a:buNone/>
            </a:pPr>
            <a:endParaRPr kumimoji="1" lang="en-US" altLang="zh-CN" sz="3600" dirty="0"/>
          </a:p>
          <a:p>
            <a:pPr marL="0" indent="0" algn="ctr">
              <a:buNone/>
            </a:pPr>
            <a:r>
              <a:rPr kumimoji="1" lang="zh-CN" altLang="en-US" sz="3600" dirty="0"/>
              <a:t>谢谢！</a:t>
            </a:r>
          </a:p>
        </p:txBody>
      </p:sp>
      <p:sp>
        <p:nvSpPr>
          <p:cNvPr id="4" name="日期占位符 3">
            <a:extLst>
              <a:ext uri="{FF2B5EF4-FFF2-40B4-BE49-F238E27FC236}">
                <a16:creationId xmlns:a16="http://schemas.microsoft.com/office/drawing/2014/main" id="{965385A9-E9A8-2E48-9CB4-C206833705C6}"/>
              </a:ext>
            </a:extLst>
          </p:cNvPr>
          <p:cNvSpPr>
            <a:spLocks noGrp="1"/>
          </p:cNvSpPr>
          <p:nvPr>
            <p:ph type="dt" sz="half" idx="10"/>
          </p:nvPr>
        </p:nvSpPr>
        <p:spPr/>
        <p:txBody>
          <a:bodyPr/>
          <a:lstStyle/>
          <a:p>
            <a:fld id="{3AD1FD49-9071-4B72-8783-B51B65A6C151}" type="datetime1">
              <a:rPr lang="zh-CN" altLang="en-US" smtClean="0"/>
              <a:pPr/>
              <a:t>2020/5/15</a:t>
            </a:fld>
            <a:endParaRPr lang="en-US" altLang="zh-CN"/>
          </a:p>
        </p:txBody>
      </p:sp>
      <p:sp>
        <p:nvSpPr>
          <p:cNvPr id="5" name="灯片编号占位符 4">
            <a:extLst>
              <a:ext uri="{FF2B5EF4-FFF2-40B4-BE49-F238E27FC236}">
                <a16:creationId xmlns:a16="http://schemas.microsoft.com/office/drawing/2014/main" id="{F105BBC9-A566-9843-B566-029ACB2634BD}"/>
              </a:ext>
            </a:extLst>
          </p:cNvPr>
          <p:cNvSpPr>
            <a:spLocks noGrp="1"/>
          </p:cNvSpPr>
          <p:nvPr>
            <p:ph type="sldNum" sz="quarter" idx="12"/>
          </p:nvPr>
        </p:nvSpPr>
        <p:spPr/>
        <p:txBody>
          <a:bodyPr/>
          <a:lstStyle/>
          <a:p>
            <a:fld id="{06128CA3-9668-437A-8B46-F616277CD5DC}" type="slidenum">
              <a:rPr lang="en-US" altLang="zh-CN" smtClean="0"/>
              <a:pPr/>
              <a:t>16</a:t>
            </a:fld>
            <a:endParaRPr lang="en-US" altLang="zh-CN"/>
          </a:p>
        </p:txBody>
      </p:sp>
    </p:spTree>
    <p:extLst>
      <p:ext uri="{BB962C8B-B14F-4D97-AF65-F5344CB8AC3E}">
        <p14:creationId xmlns:p14="http://schemas.microsoft.com/office/powerpoint/2010/main" val="30735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D5209-8B78-A145-8F30-75A94D23CC02}"/>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5F251E4D-1017-D347-8511-106F47CEC55E}"/>
              </a:ext>
            </a:extLst>
          </p:cNvPr>
          <p:cNvSpPr>
            <a:spLocks noGrp="1"/>
          </p:cNvSpPr>
          <p:nvPr>
            <p:ph idx="1"/>
          </p:nvPr>
        </p:nvSpPr>
        <p:spPr/>
        <p:txBody>
          <a:bodyPr/>
          <a:lstStyle/>
          <a:p>
            <a:r>
              <a:rPr lang="zh-CN" altLang="en-US" dirty="0"/>
              <a:t>变更管理是系统工程中的流程，是一种对系统变更请求、决定可达性、计划、实施和评估的过程。</a:t>
            </a:r>
            <a:endParaRPr lang="en-US" altLang="zh-CN" dirty="0"/>
          </a:p>
          <a:p>
            <a:r>
              <a:rPr lang="zh-CN" altLang="en-US" dirty="0"/>
              <a:t>变更影响分析是变更管理的其中一个环节，目的是为了评估变更的程度，具体来说是识别变更的潜在后果，或估算完成变更所需的内容。</a:t>
            </a:r>
            <a:endParaRPr kumimoji="1" lang="zh-CN" altLang="en-US" dirty="0"/>
          </a:p>
        </p:txBody>
      </p:sp>
      <p:sp>
        <p:nvSpPr>
          <p:cNvPr id="4" name="日期占位符 3">
            <a:extLst>
              <a:ext uri="{FF2B5EF4-FFF2-40B4-BE49-F238E27FC236}">
                <a16:creationId xmlns:a16="http://schemas.microsoft.com/office/drawing/2014/main" id="{532E8120-71C9-E349-B8EF-0202AF3A07A5}"/>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1082A58D-E9D1-B74D-8B3D-FACC71F6BB5D}"/>
              </a:ext>
            </a:extLst>
          </p:cNvPr>
          <p:cNvSpPr>
            <a:spLocks noGrp="1"/>
          </p:cNvSpPr>
          <p:nvPr>
            <p:ph type="sldNum" sz="quarter" idx="12"/>
          </p:nvPr>
        </p:nvSpPr>
        <p:spPr/>
        <p:txBody>
          <a:bodyPr/>
          <a:lstStyle/>
          <a:p>
            <a:fld id="{06128CA3-9668-437A-8B46-F616277CD5DC}" type="slidenum">
              <a:rPr lang="en-US" altLang="zh-CN" smtClean="0"/>
              <a:pPr/>
              <a:t>2</a:t>
            </a:fld>
            <a:endParaRPr lang="en-US" altLang="zh-CN"/>
          </a:p>
        </p:txBody>
      </p:sp>
    </p:spTree>
    <p:extLst>
      <p:ext uri="{BB962C8B-B14F-4D97-AF65-F5344CB8AC3E}">
        <p14:creationId xmlns:p14="http://schemas.microsoft.com/office/powerpoint/2010/main" val="913175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E33F4-7329-984D-B5BA-85A44CA3A4FD}"/>
              </a:ext>
            </a:extLst>
          </p:cNvPr>
          <p:cNvSpPr>
            <a:spLocks noGrp="1"/>
          </p:cNvSpPr>
          <p:nvPr>
            <p:ph type="title"/>
          </p:nvPr>
        </p:nvSpPr>
        <p:spPr/>
        <p:txBody>
          <a:bodyPr/>
          <a:lstStyle/>
          <a:p>
            <a:r>
              <a:rPr kumimoji="1" lang="zh-CN" altLang="en-US" dirty="0"/>
              <a:t>变更影响分析技术</a:t>
            </a:r>
          </a:p>
        </p:txBody>
      </p:sp>
      <p:sp>
        <p:nvSpPr>
          <p:cNvPr id="3" name="内容占位符 2">
            <a:extLst>
              <a:ext uri="{FF2B5EF4-FFF2-40B4-BE49-F238E27FC236}">
                <a16:creationId xmlns:a16="http://schemas.microsoft.com/office/drawing/2014/main" id="{E459F5F9-CF14-964F-91AD-541B6EDC8F7E}"/>
              </a:ext>
            </a:extLst>
          </p:cNvPr>
          <p:cNvSpPr>
            <a:spLocks noGrp="1"/>
          </p:cNvSpPr>
          <p:nvPr>
            <p:ph idx="1"/>
          </p:nvPr>
        </p:nvSpPr>
        <p:spPr/>
        <p:txBody>
          <a:bodyPr/>
          <a:lstStyle/>
          <a:p>
            <a:r>
              <a:rPr lang="zh-CN" altLang="en-US" dirty="0"/>
              <a:t>变更影响分析技术主要分为三个类型：</a:t>
            </a:r>
            <a:endParaRPr lang="en-US" altLang="zh-CN" dirty="0"/>
          </a:p>
          <a:p>
            <a:pPr lvl="1"/>
            <a:r>
              <a:rPr lang="zh-CN" altLang="en-US" dirty="0"/>
              <a:t>追溯型（</a:t>
            </a:r>
            <a:r>
              <a:rPr lang="en-US" altLang="zh-CN" dirty="0"/>
              <a:t>Trace</a:t>
            </a:r>
            <a:r>
              <a:rPr lang="zh-CN" altLang="en-US" dirty="0"/>
              <a:t>）</a:t>
            </a:r>
          </a:p>
          <a:p>
            <a:pPr lvl="2"/>
            <a:r>
              <a:rPr lang="zh-CN" altLang="en-US" dirty="0"/>
              <a:t>在追溯型变更影响分析中，会整理需求、规格、设计元素及测试之间的对应关系，根据这些关系确定更改的大致（初始）范围。</a:t>
            </a:r>
          </a:p>
          <a:p>
            <a:pPr lvl="1"/>
            <a:r>
              <a:rPr lang="zh-CN" altLang="en-US" dirty="0"/>
              <a:t>依赖型（</a:t>
            </a:r>
            <a:r>
              <a:rPr lang="en-US" altLang="zh-CN" dirty="0"/>
              <a:t>Dependency</a:t>
            </a:r>
            <a:r>
              <a:rPr lang="zh-CN" altLang="en-US" dirty="0"/>
              <a:t>）</a:t>
            </a:r>
            <a:endParaRPr lang="en-US" altLang="zh-CN" dirty="0"/>
          </a:p>
          <a:p>
            <a:pPr lvl="2"/>
            <a:r>
              <a:rPr lang="zh-CN" altLang="en-US" dirty="0"/>
              <a:t>在依赖型变更影响分析中会整理软件代码的变量、逻辑及模组等等之间的关系，根据这些关系来分析变更产生的影响。</a:t>
            </a:r>
            <a:endParaRPr lang="en-US" altLang="zh-CN" dirty="0"/>
          </a:p>
          <a:p>
            <a:pPr lvl="1"/>
            <a:r>
              <a:rPr lang="zh-CN" altLang="en-US" dirty="0"/>
              <a:t>经验型（</a:t>
            </a:r>
            <a:r>
              <a:rPr lang="en-US" altLang="zh-CN" dirty="0"/>
              <a:t>Experiential</a:t>
            </a:r>
            <a:r>
              <a:rPr lang="zh-CN" altLang="en-US" dirty="0"/>
              <a:t>）</a:t>
            </a:r>
            <a:endParaRPr lang="en-US" altLang="zh-CN" dirty="0"/>
          </a:p>
          <a:p>
            <a:pPr lvl="2"/>
            <a:r>
              <a:rPr lang="zh-CN" altLang="en-US" dirty="0"/>
              <a:t>由专家的设计知识来确认</a:t>
            </a:r>
          </a:p>
          <a:p>
            <a:pPr lvl="2"/>
            <a:endParaRPr kumimoji="1" lang="zh-CN" altLang="en-US" dirty="0"/>
          </a:p>
        </p:txBody>
      </p:sp>
      <p:sp>
        <p:nvSpPr>
          <p:cNvPr id="4" name="日期占位符 3">
            <a:extLst>
              <a:ext uri="{FF2B5EF4-FFF2-40B4-BE49-F238E27FC236}">
                <a16:creationId xmlns:a16="http://schemas.microsoft.com/office/drawing/2014/main" id="{0E572CC2-671E-6845-AF60-F343020C9AF1}"/>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527BEF06-07C5-3246-91FE-D6DAD53D960D}"/>
              </a:ext>
            </a:extLst>
          </p:cNvPr>
          <p:cNvSpPr>
            <a:spLocks noGrp="1"/>
          </p:cNvSpPr>
          <p:nvPr>
            <p:ph type="sldNum" sz="quarter" idx="12"/>
          </p:nvPr>
        </p:nvSpPr>
        <p:spPr/>
        <p:txBody>
          <a:bodyPr/>
          <a:lstStyle/>
          <a:p>
            <a:fld id="{06128CA3-9668-437A-8B46-F616277CD5DC}" type="slidenum">
              <a:rPr lang="en-US" altLang="zh-CN" smtClean="0"/>
              <a:pPr/>
              <a:t>3</a:t>
            </a:fld>
            <a:endParaRPr lang="en-US" altLang="zh-CN"/>
          </a:p>
        </p:txBody>
      </p:sp>
    </p:spTree>
    <p:extLst>
      <p:ext uri="{BB962C8B-B14F-4D97-AF65-F5344CB8AC3E}">
        <p14:creationId xmlns:p14="http://schemas.microsoft.com/office/powerpoint/2010/main" val="251942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4EF33-A4CB-AB4F-A12D-D76413B7C725}"/>
              </a:ext>
            </a:extLst>
          </p:cNvPr>
          <p:cNvSpPr>
            <a:spLocks noGrp="1"/>
          </p:cNvSpPr>
          <p:nvPr>
            <p:ph type="title"/>
          </p:nvPr>
        </p:nvSpPr>
        <p:spPr/>
        <p:txBody>
          <a:bodyPr/>
          <a:lstStyle/>
          <a:p>
            <a:r>
              <a:rPr lang="zh-CN" altLang="en-US" b="1" dirty="0"/>
              <a:t>软件仓库挖掘（</a:t>
            </a:r>
            <a:r>
              <a:rPr lang="en-US" altLang="zh-CN" b="1" dirty="0"/>
              <a:t>Trace</a:t>
            </a:r>
            <a:r>
              <a:rPr lang="zh-CN" altLang="en-US" b="1" dirty="0"/>
              <a:t>）</a:t>
            </a:r>
            <a:endParaRPr kumimoji="1" lang="zh-CN" altLang="en-US" dirty="0"/>
          </a:p>
        </p:txBody>
      </p:sp>
      <p:sp>
        <p:nvSpPr>
          <p:cNvPr id="3" name="内容占位符 2">
            <a:extLst>
              <a:ext uri="{FF2B5EF4-FFF2-40B4-BE49-F238E27FC236}">
                <a16:creationId xmlns:a16="http://schemas.microsoft.com/office/drawing/2014/main" id="{34BB4C17-D74F-444F-9C9D-D29B3B503B88}"/>
              </a:ext>
            </a:extLst>
          </p:cNvPr>
          <p:cNvSpPr>
            <a:spLocks noGrp="1"/>
          </p:cNvSpPr>
          <p:nvPr>
            <p:ph idx="1"/>
          </p:nvPr>
        </p:nvSpPr>
        <p:spPr/>
        <p:txBody>
          <a:bodyPr/>
          <a:lstStyle/>
          <a:p>
            <a:r>
              <a:rPr kumimoji="1" lang="zh-CN" altLang="en-US" dirty="0"/>
              <a:t>从项目的版本控制系统中提取信息</a:t>
            </a:r>
            <a:endParaRPr kumimoji="1" lang="en-US" altLang="zh-CN" dirty="0"/>
          </a:p>
          <a:p>
            <a:r>
              <a:rPr kumimoji="1" lang="zh-CN" altLang="en-US" dirty="0"/>
              <a:t>分析信息，通过提交和更改的时间、提交类型等因素来确定变更的实体和实体间的依赖关系</a:t>
            </a:r>
          </a:p>
        </p:txBody>
      </p:sp>
      <p:sp>
        <p:nvSpPr>
          <p:cNvPr id="4" name="日期占位符 3">
            <a:extLst>
              <a:ext uri="{FF2B5EF4-FFF2-40B4-BE49-F238E27FC236}">
                <a16:creationId xmlns:a16="http://schemas.microsoft.com/office/drawing/2014/main" id="{6FCAD7EC-3D0C-E94B-9C2E-9A1068C38A99}"/>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77C6608D-D911-DB44-927F-7084139D6974}"/>
              </a:ext>
            </a:extLst>
          </p:cNvPr>
          <p:cNvSpPr>
            <a:spLocks noGrp="1"/>
          </p:cNvSpPr>
          <p:nvPr>
            <p:ph type="sldNum" sz="quarter" idx="12"/>
          </p:nvPr>
        </p:nvSpPr>
        <p:spPr/>
        <p:txBody>
          <a:bodyPr/>
          <a:lstStyle/>
          <a:p>
            <a:fld id="{06128CA3-9668-437A-8B46-F616277CD5DC}" type="slidenum">
              <a:rPr lang="en-US" altLang="zh-CN" smtClean="0"/>
              <a:pPr/>
              <a:t>4</a:t>
            </a:fld>
            <a:endParaRPr lang="en-US" altLang="zh-CN"/>
          </a:p>
        </p:txBody>
      </p:sp>
    </p:spTree>
    <p:extLst>
      <p:ext uri="{BB962C8B-B14F-4D97-AF65-F5344CB8AC3E}">
        <p14:creationId xmlns:p14="http://schemas.microsoft.com/office/powerpoint/2010/main" val="217179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B1A95-E816-DB48-80BA-5C6039B0B0C0}"/>
              </a:ext>
            </a:extLst>
          </p:cNvPr>
          <p:cNvSpPr>
            <a:spLocks noGrp="1"/>
          </p:cNvSpPr>
          <p:nvPr>
            <p:ph type="title"/>
          </p:nvPr>
        </p:nvSpPr>
        <p:spPr/>
        <p:txBody>
          <a:bodyPr/>
          <a:lstStyle/>
          <a:p>
            <a:r>
              <a:rPr lang="zh-CN" altLang="en-US" b="1" dirty="0"/>
              <a:t>程序切片（</a:t>
            </a:r>
            <a:r>
              <a:rPr lang="en-US" altLang="zh-CN" dirty="0"/>
              <a:t>Dependency</a:t>
            </a:r>
            <a:r>
              <a:rPr lang="zh-CN" altLang="en-US" dirty="0"/>
              <a:t>）</a:t>
            </a:r>
            <a:endParaRPr kumimoji="1" lang="zh-CN" altLang="en-US" dirty="0"/>
          </a:p>
        </p:txBody>
      </p:sp>
      <p:sp>
        <p:nvSpPr>
          <p:cNvPr id="3" name="内容占位符 2">
            <a:extLst>
              <a:ext uri="{FF2B5EF4-FFF2-40B4-BE49-F238E27FC236}">
                <a16:creationId xmlns:a16="http://schemas.microsoft.com/office/drawing/2014/main" id="{DE13E7A0-1682-774F-9E71-3FA452FA7FFE}"/>
              </a:ext>
            </a:extLst>
          </p:cNvPr>
          <p:cNvSpPr>
            <a:spLocks noGrp="1"/>
          </p:cNvSpPr>
          <p:nvPr>
            <p:ph idx="1"/>
          </p:nvPr>
        </p:nvSpPr>
        <p:spPr/>
        <p:txBody>
          <a:bodyPr/>
          <a:lstStyle/>
          <a:p>
            <a:r>
              <a:rPr lang="zh-CN" altLang="en-US" dirty="0"/>
              <a:t>在软件设计中，可以用静态及动态程序分析的算法针对程序处理，进行依赖型变更影响分析。</a:t>
            </a:r>
            <a:endParaRPr lang="en-US" altLang="zh-CN" dirty="0"/>
          </a:p>
          <a:p>
            <a:pPr lvl="1"/>
            <a:r>
              <a:rPr lang="zh-CN" altLang="en-US" dirty="0"/>
              <a:t>其中静态程序分析针对程序的结构</a:t>
            </a:r>
            <a:endParaRPr lang="en-US" altLang="zh-CN" dirty="0"/>
          </a:p>
          <a:p>
            <a:pPr lvl="1"/>
            <a:r>
              <a:rPr lang="zh-CN" altLang="en-US" dirty="0"/>
              <a:t>动态程序分析则会在程序执行时收集程序行为的信息。</a:t>
            </a:r>
            <a:endParaRPr lang="en-US" altLang="zh-CN" dirty="0"/>
          </a:p>
          <a:p>
            <a:r>
              <a:rPr kumimoji="1" lang="zh-CN" altLang="en-US" dirty="0"/>
              <a:t>程序切片技术</a:t>
            </a:r>
            <a:r>
              <a:rPr kumimoji="1" lang="en-US" altLang="zh-CN" dirty="0"/>
              <a:t>		</a:t>
            </a:r>
          </a:p>
          <a:p>
            <a:pPr lvl="1"/>
            <a:r>
              <a:rPr kumimoji="1" lang="zh-CN" altLang="en-US" dirty="0"/>
              <a:t>动态切片</a:t>
            </a:r>
            <a:endParaRPr kumimoji="1" lang="en-US" altLang="zh-CN" dirty="0"/>
          </a:p>
          <a:p>
            <a:pPr lvl="1"/>
            <a:r>
              <a:rPr kumimoji="1" lang="zh-CN" altLang="en-US" dirty="0"/>
              <a:t>静态切片</a:t>
            </a:r>
            <a:endParaRPr kumimoji="1" lang="en-US" altLang="zh-CN" dirty="0"/>
          </a:p>
          <a:p>
            <a:pPr lvl="1"/>
            <a:r>
              <a:rPr kumimoji="1" lang="zh-CN" altLang="en-US" dirty="0"/>
              <a:t>后向切片</a:t>
            </a:r>
            <a:endParaRPr kumimoji="1" lang="en-US" altLang="zh-CN" dirty="0"/>
          </a:p>
          <a:p>
            <a:pPr lvl="1"/>
            <a:r>
              <a:rPr kumimoji="1" lang="zh-CN" altLang="en-US" dirty="0"/>
              <a:t>前向切片</a:t>
            </a:r>
            <a:endParaRPr kumimoji="1" lang="en-US" altLang="zh-CN" dirty="0"/>
          </a:p>
          <a:p>
            <a:pPr lvl="1"/>
            <a:r>
              <a:rPr kumimoji="1" lang="en-US" altLang="zh-CN" dirty="0"/>
              <a:t>…</a:t>
            </a:r>
          </a:p>
        </p:txBody>
      </p:sp>
      <p:sp>
        <p:nvSpPr>
          <p:cNvPr id="4" name="日期占位符 3">
            <a:extLst>
              <a:ext uri="{FF2B5EF4-FFF2-40B4-BE49-F238E27FC236}">
                <a16:creationId xmlns:a16="http://schemas.microsoft.com/office/drawing/2014/main" id="{DDF93F20-F1A6-A342-BDA8-B3069D7F2C74}"/>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8F4F9C7D-D8B8-3C4C-96CE-0B2BFB4E91D9}"/>
              </a:ext>
            </a:extLst>
          </p:cNvPr>
          <p:cNvSpPr>
            <a:spLocks noGrp="1"/>
          </p:cNvSpPr>
          <p:nvPr>
            <p:ph type="sldNum" sz="quarter" idx="12"/>
          </p:nvPr>
        </p:nvSpPr>
        <p:spPr/>
        <p:txBody>
          <a:bodyPr/>
          <a:lstStyle/>
          <a:p>
            <a:fld id="{06128CA3-9668-437A-8B46-F616277CD5DC}" type="slidenum">
              <a:rPr lang="en-US" altLang="zh-CN" smtClean="0"/>
              <a:pPr/>
              <a:t>5</a:t>
            </a:fld>
            <a:endParaRPr lang="en-US" altLang="zh-CN"/>
          </a:p>
        </p:txBody>
      </p:sp>
    </p:spTree>
    <p:extLst>
      <p:ext uri="{BB962C8B-B14F-4D97-AF65-F5344CB8AC3E}">
        <p14:creationId xmlns:p14="http://schemas.microsoft.com/office/powerpoint/2010/main" val="380206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47D7A-6446-7844-98CF-AEC549BAB2B3}"/>
              </a:ext>
            </a:extLst>
          </p:cNvPr>
          <p:cNvSpPr>
            <a:spLocks noGrp="1"/>
          </p:cNvSpPr>
          <p:nvPr>
            <p:ph type="title"/>
          </p:nvPr>
        </p:nvSpPr>
        <p:spPr/>
        <p:txBody>
          <a:bodyPr/>
          <a:lstStyle/>
          <a:p>
            <a:r>
              <a:rPr kumimoji="1" lang="zh-CN" altLang="en-US" dirty="0"/>
              <a:t>研究趋势</a:t>
            </a:r>
          </a:p>
        </p:txBody>
      </p:sp>
      <p:sp>
        <p:nvSpPr>
          <p:cNvPr id="4" name="日期占位符 3">
            <a:extLst>
              <a:ext uri="{FF2B5EF4-FFF2-40B4-BE49-F238E27FC236}">
                <a16:creationId xmlns:a16="http://schemas.microsoft.com/office/drawing/2014/main" id="{4F3E8B41-0B0D-5742-BFE9-97205A0B35ED}"/>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2644A6E9-1A18-8742-BCA7-752358322EA0}"/>
              </a:ext>
            </a:extLst>
          </p:cNvPr>
          <p:cNvSpPr>
            <a:spLocks noGrp="1"/>
          </p:cNvSpPr>
          <p:nvPr>
            <p:ph type="sldNum" sz="quarter" idx="12"/>
          </p:nvPr>
        </p:nvSpPr>
        <p:spPr/>
        <p:txBody>
          <a:bodyPr/>
          <a:lstStyle/>
          <a:p>
            <a:fld id="{06128CA3-9668-437A-8B46-F616277CD5DC}" type="slidenum">
              <a:rPr lang="en-US" altLang="zh-CN" smtClean="0"/>
              <a:pPr/>
              <a:t>6</a:t>
            </a:fld>
            <a:endParaRPr lang="en-US" altLang="zh-CN"/>
          </a:p>
        </p:txBody>
      </p:sp>
      <p:graphicFrame>
        <p:nvGraphicFramePr>
          <p:cNvPr id="6" name="图表 5">
            <a:extLst>
              <a:ext uri="{FF2B5EF4-FFF2-40B4-BE49-F238E27FC236}">
                <a16:creationId xmlns:a16="http://schemas.microsoft.com/office/drawing/2014/main" id="{6227390E-7705-5F4F-A76B-A9BCED2719FF}"/>
              </a:ext>
            </a:extLst>
          </p:cNvPr>
          <p:cNvGraphicFramePr/>
          <p:nvPr>
            <p:extLst>
              <p:ext uri="{D42A27DB-BD31-4B8C-83A1-F6EECF244321}">
                <p14:modId xmlns:p14="http://schemas.microsoft.com/office/powerpoint/2010/main" val="2117266756"/>
              </p:ext>
            </p:extLst>
          </p:nvPr>
        </p:nvGraphicFramePr>
        <p:xfrm>
          <a:off x="1524000" y="1600994"/>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77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F755B-6C46-2947-A077-02EAE233553A}"/>
              </a:ext>
            </a:extLst>
          </p:cNvPr>
          <p:cNvSpPr>
            <a:spLocks noGrp="1"/>
          </p:cNvSpPr>
          <p:nvPr>
            <p:ph type="title"/>
          </p:nvPr>
        </p:nvSpPr>
        <p:spPr/>
        <p:txBody>
          <a:bodyPr/>
          <a:lstStyle/>
          <a:p>
            <a:r>
              <a:rPr kumimoji="1" lang="zh-CN" altLang="en-US" dirty="0"/>
              <a:t>现有技术</a:t>
            </a:r>
          </a:p>
        </p:txBody>
      </p:sp>
      <p:sp>
        <p:nvSpPr>
          <p:cNvPr id="3" name="内容占位符 2">
            <a:extLst>
              <a:ext uri="{FF2B5EF4-FFF2-40B4-BE49-F238E27FC236}">
                <a16:creationId xmlns:a16="http://schemas.microsoft.com/office/drawing/2014/main" id="{0F1BA453-E334-324C-A236-40D7A4AA510A}"/>
              </a:ext>
            </a:extLst>
          </p:cNvPr>
          <p:cNvSpPr>
            <a:spLocks noGrp="1"/>
          </p:cNvSpPr>
          <p:nvPr>
            <p:ph idx="1"/>
          </p:nvPr>
        </p:nvSpPr>
        <p:spPr/>
        <p:txBody>
          <a:bodyPr/>
          <a:lstStyle/>
          <a:p>
            <a:endParaRPr kumimoji="1" lang="zh-CN" altLang="en-US"/>
          </a:p>
        </p:txBody>
      </p:sp>
      <p:sp>
        <p:nvSpPr>
          <p:cNvPr id="4" name="日期占位符 3">
            <a:extLst>
              <a:ext uri="{FF2B5EF4-FFF2-40B4-BE49-F238E27FC236}">
                <a16:creationId xmlns:a16="http://schemas.microsoft.com/office/drawing/2014/main" id="{F3F0F871-2D55-4648-8216-9921AD7B5DF8}"/>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AFC4D691-BACC-3843-83AA-CF63C65A96ED}"/>
              </a:ext>
            </a:extLst>
          </p:cNvPr>
          <p:cNvSpPr>
            <a:spLocks noGrp="1"/>
          </p:cNvSpPr>
          <p:nvPr>
            <p:ph type="sldNum" sz="quarter" idx="12"/>
          </p:nvPr>
        </p:nvSpPr>
        <p:spPr/>
        <p:txBody>
          <a:bodyPr/>
          <a:lstStyle/>
          <a:p>
            <a:fld id="{06128CA3-9668-437A-8B46-F616277CD5DC}" type="slidenum">
              <a:rPr lang="en-US" altLang="zh-CN" smtClean="0"/>
              <a:pPr/>
              <a:t>7</a:t>
            </a:fld>
            <a:endParaRPr lang="en-US" altLang="zh-CN"/>
          </a:p>
        </p:txBody>
      </p:sp>
      <p:pic>
        <p:nvPicPr>
          <p:cNvPr id="6" name="图片 5">
            <a:extLst>
              <a:ext uri="{FF2B5EF4-FFF2-40B4-BE49-F238E27FC236}">
                <a16:creationId xmlns:a16="http://schemas.microsoft.com/office/drawing/2014/main" id="{0F0255B1-6CB7-DC43-BC21-DCABF5868395}"/>
              </a:ext>
            </a:extLst>
          </p:cNvPr>
          <p:cNvPicPr>
            <a:picLocks noChangeAspect="1"/>
          </p:cNvPicPr>
          <p:nvPr/>
        </p:nvPicPr>
        <p:blipFill>
          <a:blip r:embed="rId2"/>
          <a:stretch>
            <a:fillRect/>
          </a:stretch>
        </p:blipFill>
        <p:spPr>
          <a:xfrm>
            <a:off x="2589313" y="1484313"/>
            <a:ext cx="3900285" cy="4572000"/>
          </a:xfrm>
          <a:prstGeom prst="rect">
            <a:avLst/>
          </a:prstGeom>
        </p:spPr>
      </p:pic>
    </p:spTree>
    <p:extLst>
      <p:ext uri="{BB962C8B-B14F-4D97-AF65-F5344CB8AC3E}">
        <p14:creationId xmlns:p14="http://schemas.microsoft.com/office/powerpoint/2010/main" val="63928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B0583-2D49-3B44-A802-8667A9CCB2AA}"/>
              </a:ext>
            </a:extLst>
          </p:cNvPr>
          <p:cNvSpPr>
            <a:spLocks noGrp="1"/>
          </p:cNvSpPr>
          <p:nvPr>
            <p:ph type="title"/>
          </p:nvPr>
        </p:nvSpPr>
        <p:spPr/>
        <p:txBody>
          <a:bodyPr/>
          <a:lstStyle/>
          <a:p>
            <a:r>
              <a:rPr kumimoji="1" lang="zh-CN" altLang="en-US" dirty="0"/>
              <a:t>依赖性分析</a:t>
            </a:r>
          </a:p>
        </p:txBody>
      </p:sp>
      <p:sp>
        <p:nvSpPr>
          <p:cNvPr id="3" name="内容占位符 2">
            <a:extLst>
              <a:ext uri="{FF2B5EF4-FFF2-40B4-BE49-F238E27FC236}">
                <a16:creationId xmlns:a16="http://schemas.microsoft.com/office/drawing/2014/main" id="{FB0E8EEB-17F8-AD41-A0B3-28315A0BD969}"/>
              </a:ext>
            </a:extLst>
          </p:cNvPr>
          <p:cNvSpPr>
            <a:spLocks noGrp="1"/>
          </p:cNvSpPr>
          <p:nvPr>
            <p:ph idx="1"/>
          </p:nvPr>
        </p:nvSpPr>
        <p:spPr/>
        <p:txBody>
          <a:bodyPr/>
          <a:lstStyle/>
          <a:p>
            <a:r>
              <a:rPr lang="zh-CN" altLang="en-US" dirty="0"/>
              <a:t>按分析方法分：</a:t>
            </a:r>
            <a:endParaRPr kumimoji="1" lang="zh-CN" altLang="en-US" dirty="0"/>
          </a:p>
        </p:txBody>
      </p:sp>
      <p:sp>
        <p:nvSpPr>
          <p:cNvPr id="4" name="日期占位符 3">
            <a:extLst>
              <a:ext uri="{FF2B5EF4-FFF2-40B4-BE49-F238E27FC236}">
                <a16:creationId xmlns:a16="http://schemas.microsoft.com/office/drawing/2014/main" id="{C507AA82-A859-F74A-91F2-B7900FEE4E7A}"/>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E86ED728-A2EB-834B-A7A9-A749580CDB84}"/>
              </a:ext>
            </a:extLst>
          </p:cNvPr>
          <p:cNvSpPr>
            <a:spLocks noGrp="1"/>
          </p:cNvSpPr>
          <p:nvPr>
            <p:ph type="sldNum" sz="quarter" idx="12"/>
          </p:nvPr>
        </p:nvSpPr>
        <p:spPr/>
        <p:txBody>
          <a:bodyPr/>
          <a:lstStyle/>
          <a:p>
            <a:fld id="{06128CA3-9668-437A-8B46-F616277CD5DC}" type="slidenum">
              <a:rPr lang="en-US" altLang="zh-CN" smtClean="0"/>
              <a:pPr/>
              <a:t>8</a:t>
            </a:fld>
            <a:endParaRPr lang="en-US" altLang="zh-CN"/>
          </a:p>
        </p:txBody>
      </p:sp>
      <p:pic>
        <p:nvPicPr>
          <p:cNvPr id="6" name="图片 5">
            <a:extLst>
              <a:ext uri="{FF2B5EF4-FFF2-40B4-BE49-F238E27FC236}">
                <a16:creationId xmlns:a16="http://schemas.microsoft.com/office/drawing/2014/main" id="{55C3DCDA-29C9-7449-9866-B3A263156488}"/>
              </a:ext>
            </a:extLst>
          </p:cNvPr>
          <p:cNvPicPr>
            <a:picLocks noChangeAspect="1"/>
          </p:cNvPicPr>
          <p:nvPr/>
        </p:nvPicPr>
        <p:blipFill>
          <a:blip r:embed="rId2"/>
          <a:stretch>
            <a:fillRect/>
          </a:stretch>
        </p:blipFill>
        <p:spPr>
          <a:xfrm>
            <a:off x="2434025" y="2356399"/>
            <a:ext cx="4210862" cy="3724520"/>
          </a:xfrm>
          <a:prstGeom prst="rect">
            <a:avLst/>
          </a:prstGeom>
        </p:spPr>
      </p:pic>
    </p:spTree>
    <p:extLst>
      <p:ext uri="{BB962C8B-B14F-4D97-AF65-F5344CB8AC3E}">
        <p14:creationId xmlns:p14="http://schemas.microsoft.com/office/powerpoint/2010/main" val="94386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4883-FEDA-3447-A973-71CBAAB0D7ED}"/>
              </a:ext>
            </a:extLst>
          </p:cNvPr>
          <p:cNvSpPr>
            <a:spLocks noGrp="1"/>
          </p:cNvSpPr>
          <p:nvPr>
            <p:ph type="title"/>
          </p:nvPr>
        </p:nvSpPr>
        <p:spPr/>
        <p:txBody>
          <a:bodyPr/>
          <a:lstStyle/>
          <a:p>
            <a:r>
              <a:rPr kumimoji="1" lang="zh-CN" altLang="en-US" dirty="0"/>
              <a:t>相关分类</a:t>
            </a:r>
          </a:p>
        </p:txBody>
      </p:sp>
      <p:sp>
        <p:nvSpPr>
          <p:cNvPr id="3" name="内容占位符 2">
            <a:extLst>
              <a:ext uri="{FF2B5EF4-FFF2-40B4-BE49-F238E27FC236}">
                <a16:creationId xmlns:a16="http://schemas.microsoft.com/office/drawing/2014/main" id="{83788F4D-AE30-EF40-930A-BCFB9FDC97D9}"/>
              </a:ext>
            </a:extLst>
          </p:cNvPr>
          <p:cNvSpPr>
            <a:spLocks noGrp="1"/>
          </p:cNvSpPr>
          <p:nvPr>
            <p:ph idx="1"/>
          </p:nvPr>
        </p:nvSpPr>
        <p:spPr/>
        <p:txBody>
          <a:bodyPr/>
          <a:lstStyle/>
          <a:p>
            <a:r>
              <a:rPr lang="zh-CN" altLang="en-US" dirty="0"/>
              <a:t>按分析技术分：</a:t>
            </a:r>
            <a:endParaRPr kumimoji="1" lang="zh-CN" altLang="en-US" dirty="0"/>
          </a:p>
        </p:txBody>
      </p:sp>
      <p:sp>
        <p:nvSpPr>
          <p:cNvPr id="4" name="日期占位符 3">
            <a:extLst>
              <a:ext uri="{FF2B5EF4-FFF2-40B4-BE49-F238E27FC236}">
                <a16:creationId xmlns:a16="http://schemas.microsoft.com/office/drawing/2014/main" id="{34078E3C-676F-EB4A-A6AE-E22F32186D8F}"/>
              </a:ext>
            </a:extLst>
          </p:cNvPr>
          <p:cNvSpPr>
            <a:spLocks noGrp="1"/>
          </p:cNvSpPr>
          <p:nvPr>
            <p:ph type="dt" sz="half" idx="10"/>
          </p:nvPr>
        </p:nvSpPr>
        <p:spPr/>
        <p:txBody>
          <a:bodyPr/>
          <a:lstStyle/>
          <a:p>
            <a:fld id="{3AD1FD49-9071-4B72-8783-B51B65A6C151}" type="datetime1">
              <a:rPr lang="zh-CN" altLang="en-US" smtClean="0"/>
              <a:pPr/>
              <a:t>2020/5/14</a:t>
            </a:fld>
            <a:endParaRPr lang="en-US" altLang="zh-CN"/>
          </a:p>
        </p:txBody>
      </p:sp>
      <p:sp>
        <p:nvSpPr>
          <p:cNvPr id="5" name="灯片编号占位符 4">
            <a:extLst>
              <a:ext uri="{FF2B5EF4-FFF2-40B4-BE49-F238E27FC236}">
                <a16:creationId xmlns:a16="http://schemas.microsoft.com/office/drawing/2014/main" id="{62793159-F4BE-7048-89FF-66A3EBEB6E9B}"/>
              </a:ext>
            </a:extLst>
          </p:cNvPr>
          <p:cNvSpPr>
            <a:spLocks noGrp="1"/>
          </p:cNvSpPr>
          <p:nvPr>
            <p:ph type="sldNum" sz="quarter" idx="12"/>
          </p:nvPr>
        </p:nvSpPr>
        <p:spPr/>
        <p:txBody>
          <a:bodyPr/>
          <a:lstStyle/>
          <a:p>
            <a:fld id="{06128CA3-9668-437A-8B46-F616277CD5DC}" type="slidenum">
              <a:rPr lang="en-US" altLang="zh-CN" smtClean="0"/>
              <a:pPr/>
              <a:t>9</a:t>
            </a:fld>
            <a:endParaRPr lang="en-US" altLang="zh-CN"/>
          </a:p>
        </p:txBody>
      </p:sp>
      <p:pic>
        <p:nvPicPr>
          <p:cNvPr id="6" name="图片 5">
            <a:extLst>
              <a:ext uri="{FF2B5EF4-FFF2-40B4-BE49-F238E27FC236}">
                <a16:creationId xmlns:a16="http://schemas.microsoft.com/office/drawing/2014/main" id="{FAF1DF65-FB8E-7C4C-9972-5C071CC8CA8C}"/>
              </a:ext>
            </a:extLst>
          </p:cNvPr>
          <p:cNvPicPr>
            <a:picLocks noChangeAspect="1"/>
          </p:cNvPicPr>
          <p:nvPr/>
        </p:nvPicPr>
        <p:blipFill>
          <a:blip r:embed="rId2"/>
          <a:stretch>
            <a:fillRect/>
          </a:stretch>
        </p:blipFill>
        <p:spPr>
          <a:xfrm>
            <a:off x="2444770" y="2076344"/>
            <a:ext cx="4254460" cy="4004575"/>
          </a:xfrm>
          <a:prstGeom prst="rect">
            <a:avLst/>
          </a:prstGeom>
        </p:spPr>
      </p:pic>
    </p:spTree>
    <p:extLst>
      <p:ext uri="{BB962C8B-B14F-4D97-AF65-F5344CB8AC3E}">
        <p14:creationId xmlns:p14="http://schemas.microsoft.com/office/powerpoint/2010/main" val="1741896272"/>
      </p:ext>
    </p:extLst>
  </p:cSld>
  <p:clrMapOvr>
    <a:masterClrMapping/>
  </p:clrMapOvr>
</p:sld>
</file>

<file path=ppt/theme/theme1.xml><?xml version="1.0" encoding="utf-8"?>
<a:theme xmlns:a="http://schemas.openxmlformats.org/drawingml/2006/main" name="默认主题">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默认主题.thmx</Template>
  <TotalTime>1462</TotalTime>
  <Words>900</Words>
  <Application>Microsoft Macintosh PowerPoint</Application>
  <PresentationFormat>全屏显示(4:3)</PresentationFormat>
  <Paragraphs>108</Paragraphs>
  <Slides>16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Arial</vt:lpstr>
      <vt:lpstr>Times New Roman</vt:lpstr>
      <vt:lpstr>Wingdings</vt:lpstr>
      <vt:lpstr>默认主题</vt:lpstr>
      <vt:lpstr>个人课程报告</vt:lpstr>
      <vt:lpstr>Background</vt:lpstr>
      <vt:lpstr>变更影响分析技术</vt:lpstr>
      <vt:lpstr>软件仓库挖掘（Trace）</vt:lpstr>
      <vt:lpstr>程序切片（Dependency）</vt:lpstr>
      <vt:lpstr>研究趋势</vt:lpstr>
      <vt:lpstr>现有技术</vt:lpstr>
      <vt:lpstr>依赖性分析</vt:lpstr>
      <vt:lpstr>相关分类</vt:lpstr>
      <vt:lpstr>软件维护周期</vt:lpstr>
      <vt:lpstr>CodeSurfer</vt:lpstr>
      <vt:lpstr>Lattix</vt:lpstr>
      <vt:lpstr>JRipples</vt:lpstr>
      <vt:lpstr>FaultTracer</vt:lpstr>
      <vt:lpstr>REST</vt:lpstr>
      <vt:lpstr>PowerPoint 演示文稿</vt:lpstr>
    </vt:vector>
  </TitlesOfParts>
  <Company>ul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xinmeng xia</dc:creator>
  <cp:lastModifiedBy>Microsoft Office User</cp:lastModifiedBy>
  <cp:revision>258</cp:revision>
  <dcterms:created xsi:type="dcterms:W3CDTF">2017-10-17T08:40:04Z</dcterms:created>
  <dcterms:modified xsi:type="dcterms:W3CDTF">2020-05-15T02:54:27Z</dcterms:modified>
</cp:coreProperties>
</file>